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2" r:id="rId5"/>
    <p:sldId id="266" r:id="rId6"/>
    <p:sldId id="263" r:id="rId7"/>
    <p:sldId id="267" r:id="rId8"/>
    <p:sldId id="268" r:id="rId9"/>
    <p:sldId id="290" r:id="rId10"/>
    <p:sldId id="270" r:id="rId11"/>
    <p:sldId id="271" r:id="rId12"/>
    <p:sldId id="272" r:id="rId13"/>
    <p:sldId id="273" r:id="rId14"/>
    <p:sldId id="276" r:id="rId15"/>
    <p:sldId id="277" r:id="rId16"/>
    <p:sldId id="279" r:id="rId17"/>
    <p:sldId id="278" r:id="rId18"/>
    <p:sldId id="269" r:id="rId19"/>
    <p:sldId id="281" r:id="rId20"/>
    <p:sldId id="280" r:id="rId21"/>
    <p:sldId id="283" r:id="rId22"/>
    <p:sldId id="284" r:id="rId23"/>
    <p:sldId id="285" r:id="rId24"/>
    <p:sldId id="287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els Saurer" initials="NS" lastIdx="1" clrIdx="0">
    <p:extLst>
      <p:ext uri="{19B8F6BF-5375-455C-9EA6-DF929625EA0E}">
        <p15:presenceInfo xmlns:p15="http://schemas.microsoft.com/office/powerpoint/2012/main" userId="e6df699e96a47e6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3T22:32:15.113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803 5767 4057,'-46'-7'1627,"41"6"-1436,-1-1 1,1 1-1,-1-2 1,1 1-1,0-1 0,0 1 1,0-1-1,1-1 1,-8-5-1,-8-5 187,-14-8 17,-175-114 1233,185 119-1048,0-2-1,0 0 1,-36-42-1,22 18-168,-41-58 0,63 77-397,1-1 1,1 0-1,1-1 0,-14-43 1,20 47-19,-42-135 8,13-2-28,31 117-4,2 0 1,2 0-1,1-1 1,7-44-1,2 20-24,33-117 0,-26 133 25,2 0-1,3 0 0,34-61 1,-42 90 20,97-169-57,16 10-32,-110 161 84,117-131-73,145-101-75,-180 173 105,131-80 0,-166 117 47,148-91 32,86-41 116,-45 33-122,-109 65-17,126-63 12,-62 32-11,24-4-7,-12 6 62,-9 1 179,16-9-54,-31 16-107,27-14-20,37-31 7,90-62-4,-150 96-44,-11 7 12,-18 8 2,36-21-23,6-1 193,-19 11 327,-140 76-460,82-30-1,-63 29-45,177-72-15,176-35 241,-261 97-98,21-7 28,30 3 142,3 18-162,-165 19-142,288-12 37,-277 19-32,1 4-1,-1 2 0,80 20 0,-120-21-7,0 2 0,0 0 0,-1 2 0,0 0 1,26 17-1,-32-15 3,0-1 1,-1 2-1,-1 0 0,0 1 1,-1 1-1,23 29 1,-22-22 21,19 33 1,-28-44-21,-1 0-1,-1 1 1,0-1-1,0 1 1,2 17-1,-4-15 3,-1 0-1,0-1 1,-1 1-1,-3 24 0,-16 54 54,8-50-26,-2 1 0,-25 56-1,29-81-22,0-1 0,-1 0-1,0 0 1,-1-1-1,-1-1 1,-1 0 0,-28 26-1,-103 81 94,130-111-103,-1-1 0,0-1 0,0 0 0,-1-1 0,-25 9 0,20-8-4,-59 31 39,49-24-16,-40 16 1,-129 44 26,-24 24-39,87-36-18,-71 44 25,8 17-18,18 4-1,142-98-9,-60 63 0,85-76-4,1 0 0,1 1 0,-15 27 0,2-3-5,14-23 5,1 1 1,0 0 0,2 1 0,-13 40 0,-13 40-2,-33 86 3,-20 68 25,-17 49-3,21-126 14,69-152-21,-35 44 1,20-29 0,-66 76 7,15-21-4,60-72-5,-1 0 1,0-1 0,-30 22-1,-31 38 7,76-76-13,-6 4 5,0-1 0,-1 0 0,0-1 1,0-1-1,-25 12 0,-2 3 12,-25 18 0,30-17 2,-62 30-1,57-36-15,14-5 5,-1-2 1,0-1-1,-32 8 1,-183 33 83,193-45-40,-94 3 1,-49-16 236,63 1-230,107 4-35,1-1 0,-41-10 1,-41-18 99,-3 0-57,21 14-55,24 5 2,-18 0 53,31 6-43,32 3-20,-1 1-1,1 1 1,-18 1 0,-54 11 19,17-3 1,10-2 8,-77 18-1,88-13 37,-85 10-1,52-10 65,18-1-65,19-5-58,-79 23 0,66-16-14,46-11 1,1 0 0,0 1 0,0 1 0,0 0 1,0 0-1,-15 9 0,11-4 1,-1-2 0,1 0 1,-1-1-1,-23 5 0,10-3 6,-22 7-5,-126 41-1,157-46-3,-24 14-1,-18 10-5,46-27 4,1 2 0,1 0 0,-1 1 0,-18 16 0,10-7-5,-40 36 4,53-44 0,1 0 0,0 1 1,-11 18-1,-21 44-23,2 0 26,34-64 3,2 0 0,-8 19 0,8-16-3,-11 19-1,3-11 6,0 1 0,2 0 0,-10 27 0,20-47-1,0 0 0,0 1-1,-1-1 1,1 0 0,-1 0 0,1 0-1,-1 0 1,-2 2 0,-6 8-1,-9 17 0,12-16 2,-1-1 0,-16 18 1,10-15-2,-19 27 0,-2 3 19,22-30-18,-13 21-1,20-26-1,0 0 0,0-1 0,-1 0 1,-1 0-1,1-1 0,-1 1 0,-17 12 0,9-9 0,1 2 0,1 0-1,0 0 1,-18 26 0,17-22 0,12-14 1,0 0-1,-1-1 1,0 1 0,0-1 0,0 0-1,0 0 1,-1-1 0,1 1-1,-1-1 1,-6 2 0,-13 7-9,16-8 3,0 1-1,-17 3 1,12-1 5,12-5 0,0-1 0,0 1 0,0 0 0,0-1 0,-1 1 0,1-1 0,0 1 0,-1-1 0,1 0 0,-2 1 0,1-1-1,0 0-1,0 1 1,0 0 0,0-1 0,0 1-1,0 0 1,1 0 0,-1 0 0,0 0-1,0 0 1,1 0 0,-1 1-1,1-1 1,-1 0 0,1 1 0,-1 0-1,1-1 1,0 1 0,-2 3 0,-9 10-6,8-10 4,0-1 1,0 1-1,1 0 1,0 0-1,0 1 1,-2 6-1,-7 12-3,12-24 6,0 1 0,-1-1 0,1 1-1,0 0 1,-1-1 0,1 1 0,0-1 0,-1 1 0,1-1 0,0 0 0,-1 1 0,1-1 0,-1 1-1,1-1 1,-1 0 0,1 1 0,-1-1 0,1 0 0,-1 1 0,0-1 0,1 0 0,-1 0-1,1 0 1,-1 0 0,0 0 0,1 1 0,-1-1 0,1 0 0,-1 0 0,0 0 0,1-1 0,-1 1-1,1 0 1,-2 0 0,1 0 4,-11 11 11,0 1-15,0-1 0,-23 15 1,22-21-1,12-4 0,-1-1 0,1 0 0,0 1 0,-1-1 0,1 1 0,0 0 0,0-1 0,-1 1 0,1 0 0,0 0 0,-2 1 0,1 0-178,1 0 1,-1-1-1,0 0 1,0 1-1,0-1 1,0 0-1,0 0 0,0 0 1,0 0-1,0 0 1,0-1-1,-1 1 1,1-1-1,-5 1 1,6-1-705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58CB8-D450-48E8-967D-C5EB6A3485F5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131E5-51DF-40BA-8C2D-2F2D30AF9D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3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here on out, Othello = Generalized Othello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131E5-51DF-40BA-8C2D-2F2D30AF9D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66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131E5-51DF-40BA-8C2D-2F2D30AF9D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5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131E5-51DF-40BA-8C2D-2F2D30AF9D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131E5-51DF-40BA-8C2D-2F2D30AF9D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83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131E5-51DF-40BA-8C2D-2F2D30AF9D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29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131E5-51DF-40BA-8C2D-2F2D30AF9D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33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131E5-51DF-40BA-8C2D-2F2D30AF9D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35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131E5-51DF-40BA-8C2D-2F2D30AF9D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131E5-51DF-40BA-8C2D-2F2D30AF9D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98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131E5-51DF-40BA-8C2D-2F2D30AF9D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6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7F070-DD66-4CF2-8A0D-66819C0B2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EDB27E-D8DA-40E4-8E1F-A8C945AC0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8115AB-D79C-4891-B0A6-1E22371B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1569-6BB0-4343-96E6-FB3E0C938BCB}" type="datetime1">
              <a:rPr lang="de-CH" smtClean="0"/>
              <a:t>10.05.2021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0C5704-7C7C-427E-B665-14265A641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97B27E-36F8-431B-8803-FABF4316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231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7807D-3022-4574-83C9-57F07B6A1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4E0B3A-F50D-4C7C-821D-66A7E96D1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AFED3A-4C20-4CD3-AB8E-DC75A94D6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A0C4-8C8C-4A28-8B51-BBEBA4B3024A}" type="datetime1">
              <a:rPr lang="de-CH" smtClean="0"/>
              <a:t>10.05.2021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ADB1F9-F522-4C63-99E7-FD6F120D0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9E9A1A-B5DB-4F49-9481-AA92B90D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183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EE62074-28D2-40F9-A68C-379CD8574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CC57F42-6E4F-430F-A2BA-59373ADD3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C3056F-B50E-4CC2-A5E2-B1EF391C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17F3-9FC7-44BA-A571-E991E5CE5D86}" type="datetime1">
              <a:rPr lang="de-CH" smtClean="0"/>
              <a:t>10.05.2021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93F54A-40CD-4E85-80BF-62C194134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9A80BA-173B-4336-9F10-D29546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569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526E5-73B9-4507-8F79-DE97F7E1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8A1D83-16A2-46A0-8E84-2E942E1B0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5B42B7-1136-4042-A554-CDD1967A7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96BB-E967-4474-8709-346F363D2F6A}" type="datetime1">
              <a:rPr lang="de-CH" smtClean="0"/>
              <a:t>10.05.2021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BF01B1-7AF6-4171-A696-CEFA9AE36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9A711C-0198-4A38-823F-F68E02EF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991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3A60C8-EF39-46D3-9231-26BD1C3D2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74D079-D060-46B2-9BEC-5796DC796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B797B7-E101-44ED-98C1-D05DE778C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E54C-5422-4758-8682-24625CA61CD6}" type="datetime1">
              <a:rPr lang="de-CH" smtClean="0"/>
              <a:t>10.05.2021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9B967E-1B03-41BB-B0F9-0C4150399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A6D64B-F0D4-4C11-B25C-144263A3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193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F9C55-40B7-4E89-88F5-88324ED29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D2D377-9307-4B95-B301-3E3A9272E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279066-53AC-4B71-9660-903F69690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2CBDA1-DCB0-40AF-A597-E43C3F47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384B-531A-445A-8138-33D9AB23E95D}" type="datetime1">
              <a:rPr lang="de-CH" smtClean="0"/>
              <a:t>10.05.2021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7B0E7D-9033-4D00-AA78-1EC3E5C3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DF1A65-C475-412F-96B3-FC7F0E76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311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02077-EBF0-403A-9F04-80408EFA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106A6-E569-4193-8999-AC9CA7FE3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6A3D6B-1628-4D87-903B-D25A0E96E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EA74A46-D655-4185-8A45-2570B71C9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62FEFEC-7D4E-461E-A459-87D0E016E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2DFE6EB-ADC5-49AD-A243-E81EB8839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3A36-8E99-44AF-8AD2-33D2976D5F55}" type="datetime1">
              <a:rPr lang="de-CH" smtClean="0"/>
              <a:t>10.05.2021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D731E73-AD04-4690-9FB7-0C39418F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61E4AF8-A94E-43A9-92E6-C48546B7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443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C656C-485D-4ADD-9380-962B505D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5D80C69-F10F-4013-856F-754FE212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C11-23A0-42F0-AA42-1C31AD7DD94D}" type="datetime1">
              <a:rPr lang="de-CH" smtClean="0"/>
              <a:t>10.05.2021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6B67AC-D621-40BA-BF99-7E5E46061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4E6567-46F3-433D-80CE-CE8810F2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649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AA5E203-35F2-4F62-940C-80BD39C2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0478-BA91-4156-8E13-A700D0B258E6}" type="datetime1">
              <a:rPr lang="de-CH" smtClean="0"/>
              <a:t>10.05.2021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C81B3E5-8699-42BF-BE55-917519316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143C50-B161-4D5E-938F-91EFA804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955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4DC6-A2BA-4C82-ABBC-1E79C1C1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E4078C-C6B8-446B-AD7A-8C6AF0147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3824BA-B8D7-4B8A-8898-0C5A8D41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20A314-C7A1-4D45-AB65-D9CD7E95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7791-6BB5-4DEF-92D2-AABA57C82FA4}" type="datetime1">
              <a:rPr lang="de-CH" smtClean="0"/>
              <a:t>10.05.2021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87E8B5-B880-4A4C-9BBF-5CE400416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FB2BC5-CB1F-4B11-92D7-67737A42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332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12366-0A5C-40A9-BEB0-356E7E14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2B477C0-D033-4E89-9F5B-1E4A7BCA1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7C9136-739B-4587-8D8B-E61AA4B9C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C16F24-F629-404F-929C-A75CDFB76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8F2B-D29A-457E-A8C4-3917D323EDFB}" type="datetime1">
              <a:rPr lang="de-CH" smtClean="0"/>
              <a:t>10.05.2021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3DC70C-C683-4CF0-AA6B-D2AA6E84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C91E61-DE93-46E9-AAF9-74DE4E9D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128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D406D12-F076-4E13-A46C-EF07964CB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FF5026-CE4E-410B-B6DE-363F2BF6C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8396DB-29AA-4B15-AF45-23CFF47A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7C48-2247-4953-8469-D532CFFF8ABC}" type="datetime1">
              <a:rPr lang="de-CH" smtClean="0"/>
              <a:t>10.05.2021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ADB11D-2515-42D0-80B2-6B0503EE3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8AAEC8-E67D-481E-89BD-CD25C7C1E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5E1F5-B71D-47C4-A74E-37B5054CECD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97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8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FAF413-9E49-443F-A226-443C56E1E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70227"/>
            <a:ext cx="9144000" cy="11931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The Othello game on an n*n board is PSPACE-complete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1E99E6-80BA-49D1-8150-7EFDE1743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r>
              <a:rPr lang="en-US" sz="1500" dirty="0"/>
              <a:t>May 6, 2021</a:t>
            </a:r>
          </a:p>
          <a:p>
            <a:r>
              <a:rPr lang="en-US" sz="1500" dirty="0"/>
              <a:t>Niels Saurer</a:t>
            </a:r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A5F721-38D9-4B1B-8397-ED7051F3A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4" r="2700" b="1"/>
          <a:stretch/>
        </p:blipFill>
        <p:spPr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711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1"/>
    </mc:Choice>
    <mc:Fallback xmlns="">
      <p:transition spd="slow" advTm="427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C5D84-3043-4FD8-B8FD-1A8670EF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833533" cy="717226"/>
          </a:xfrm>
        </p:spPr>
        <p:txBody>
          <a:bodyPr/>
          <a:lstStyle/>
          <a:p>
            <a:r>
              <a:rPr lang="en-US" dirty="0"/>
              <a:t>Board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/>
              <a:t>template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6F76F7-B757-4085-8DDC-8A1B8DC9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10</a:t>
            </a:fld>
            <a:endParaRPr lang="de-CH" dirty="0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4C72CEB-413C-4ABD-B559-D217072EC2AF}"/>
              </a:ext>
            </a:extLst>
          </p:cNvPr>
          <p:cNvSpPr txBox="1"/>
          <p:nvPr/>
        </p:nvSpPr>
        <p:spPr>
          <a:xfrm>
            <a:off x="11534987" y="521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F91D7F-ECC7-47D1-9FAA-765AF2786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13" y="1082352"/>
            <a:ext cx="5785287" cy="507609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569003D-790E-4DC6-B63E-C3E4D5F78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009" y="1469749"/>
            <a:ext cx="3509906" cy="201851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CC832EA-7292-470F-9EB2-2D6B95141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851" y="365126"/>
            <a:ext cx="1200256" cy="406057"/>
          </a:xfrm>
          <a:prstGeom prst="rect">
            <a:avLst/>
          </a:prstGeom>
        </p:spPr>
      </p:pic>
      <p:sp>
        <p:nvSpPr>
          <p:cNvPr id="9" name="Pfeil: nach oben und unten 8">
            <a:extLst>
              <a:ext uri="{FF2B5EF4-FFF2-40B4-BE49-F238E27FC236}">
                <a16:creationId xmlns:a16="http://schemas.microsoft.com/office/drawing/2014/main" id="{F9BC5008-947E-4EED-A717-4462EA9CAC56}"/>
              </a:ext>
            </a:extLst>
          </p:cNvPr>
          <p:cNvSpPr/>
          <p:nvPr/>
        </p:nvSpPr>
        <p:spPr>
          <a:xfrm>
            <a:off x="8545406" y="879324"/>
            <a:ext cx="358987" cy="717226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FD51430-B25F-4DE4-B823-0288470857B6}"/>
              </a:ext>
            </a:extLst>
          </p:cNvPr>
          <p:cNvSpPr txBox="1"/>
          <p:nvPr/>
        </p:nvSpPr>
        <p:spPr>
          <a:xfrm>
            <a:off x="6337989" y="3758963"/>
            <a:ext cx="5785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 play: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Black normal play: </a:t>
            </a:r>
            <a:br>
              <a:rPr lang="en-US" dirty="0"/>
            </a:br>
            <a:r>
              <a:rPr lang="en-US" dirty="0"/>
              <a:t>convert a critical white marker to black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White normal play: </a:t>
            </a:r>
            <a:br>
              <a:rPr lang="en-US" dirty="0"/>
            </a:br>
            <a:r>
              <a:rPr lang="en-US" dirty="0"/>
              <a:t>convert all critical black markers to white</a:t>
            </a:r>
          </a:p>
          <a:p>
            <a:endParaRPr lang="en-US" dirty="0"/>
          </a:p>
          <a:p>
            <a:r>
              <a:rPr lang="en-US" dirty="0"/>
              <a:t>Why is this important?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Forces both players to play by the “reduction rules”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CEC4921-E842-44B2-A5DD-9476D552FC2D}"/>
              </a:ext>
            </a:extLst>
          </p:cNvPr>
          <p:cNvSpPr txBox="1"/>
          <p:nvPr/>
        </p:nvSpPr>
        <p:spPr>
          <a:xfrm>
            <a:off x="8904393" y="998816"/>
            <a:ext cx="226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Black-winning</a:t>
            </a:r>
            <a:r>
              <a:rPr lang="en-US" dirty="0"/>
              <a:t> </a:t>
            </a:r>
            <a:r>
              <a:rPr lang="en-US" sz="1600" dirty="0"/>
              <a:t>line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F6C48B6-26A0-409A-8506-13FD048E8D71}"/>
              </a:ext>
            </a:extLst>
          </p:cNvPr>
          <p:cNvSpPr txBox="1"/>
          <p:nvPr/>
        </p:nvSpPr>
        <p:spPr>
          <a:xfrm>
            <a:off x="6524256" y="1378487"/>
            <a:ext cx="5785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critical marker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28944DE-31A1-449F-A9DE-CC2D0C8C4F9E}"/>
              </a:ext>
            </a:extLst>
          </p:cNvPr>
          <p:cNvCxnSpPr/>
          <p:nvPr/>
        </p:nvCxnSpPr>
        <p:spPr>
          <a:xfrm flipV="1">
            <a:off x="7227147" y="629920"/>
            <a:ext cx="1246293" cy="748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E4B6CEB3-0C26-4DD4-A6C7-1A97DD3B5C0A}"/>
              </a:ext>
            </a:extLst>
          </p:cNvPr>
          <p:cNvCxnSpPr>
            <a:cxnSpLocks/>
          </p:cNvCxnSpPr>
          <p:nvPr/>
        </p:nvCxnSpPr>
        <p:spPr>
          <a:xfrm>
            <a:off x="7199220" y="1727381"/>
            <a:ext cx="27927" cy="860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21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9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C5D84-3043-4FD8-B8FD-1A8670EF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709160" cy="717226"/>
          </a:xfrm>
        </p:spPr>
        <p:txBody>
          <a:bodyPr/>
          <a:lstStyle/>
          <a:p>
            <a:r>
              <a:rPr lang="en-US" dirty="0"/>
              <a:t>Reduction Referee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B149AE-31BA-4FD0-9698-139E2CF24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1049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if White does not play normally?</a:t>
            </a:r>
          </a:p>
          <a:p>
            <a:pPr marL="0" indent="0">
              <a:buNone/>
            </a:pPr>
            <a:r>
              <a:rPr lang="en-US" dirty="0"/>
              <a:t>= black critical marker remains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6F76F7-B757-4085-8DDC-8A1B8DC9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11</a:t>
            </a:fld>
            <a:endParaRPr lang="de-CH" dirty="0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4C72CEB-413C-4ABD-B559-D217072EC2AF}"/>
              </a:ext>
            </a:extLst>
          </p:cNvPr>
          <p:cNvSpPr txBox="1"/>
          <p:nvPr/>
        </p:nvSpPr>
        <p:spPr>
          <a:xfrm>
            <a:off x="11534987" y="521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B00E8C9-4A2E-4C04-A96F-6D668B600CE2}"/>
              </a:ext>
            </a:extLst>
          </p:cNvPr>
          <p:cNvSpPr txBox="1"/>
          <p:nvPr/>
        </p:nvSpPr>
        <p:spPr>
          <a:xfrm>
            <a:off x="6190827" y="330001"/>
            <a:ext cx="5879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Black normal play: convert a critical white marker to black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White normal play: convert all critical black markers to white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050318-EA06-425C-BA26-8BAED9D34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813" y="2807230"/>
            <a:ext cx="54483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C5D84-3043-4FD8-B8FD-1A8670EF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709160" cy="717226"/>
          </a:xfrm>
        </p:spPr>
        <p:txBody>
          <a:bodyPr/>
          <a:lstStyle/>
          <a:p>
            <a:r>
              <a:rPr lang="en-US" dirty="0"/>
              <a:t>Reduction Referee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6F76F7-B757-4085-8DDC-8A1B8DC9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12</a:t>
            </a:fld>
            <a:endParaRPr lang="de-CH" dirty="0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4C72CEB-413C-4ABD-B559-D217072EC2AF}"/>
              </a:ext>
            </a:extLst>
          </p:cNvPr>
          <p:cNvSpPr txBox="1"/>
          <p:nvPr/>
        </p:nvSpPr>
        <p:spPr>
          <a:xfrm>
            <a:off x="11534987" y="521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B00E8C9-4A2E-4C04-A96F-6D668B600CE2}"/>
              </a:ext>
            </a:extLst>
          </p:cNvPr>
          <p:cNvSpPr txBox="1"/>
          <p:nvPr/>
        </p:nvSpPr>
        <p:spPr>
          <a:xfrm>
            <a:off x="6190826" y="325304"/>
            <a:ext cx="587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White’s turn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B2268F7-E00E-432E-AB2B-AD99AC68A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437" y="931637"/>
            <a:ext cx="6338779" cy="568374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EF543EF-AFA7-43F5-BF41-ACDE0BF52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437" y="1044499"/>
            <a:ext cx="6406924" cy="56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6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85BBAFF-A02B-4D81-9F67-6ADECCD33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597" y="1881187"/>
            <a:ext cx="5343525" cy="30956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EC5D84-3043-4FD8-B8FD-1A8670EF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709160" cy="717226"/>
          </a:xfrm>
        </p:spPr>
        <p:txBody>
          <a:bodyPr/>
          <a:lstStyle/>
          <a:p>
            <a:r>
              <a:rPr lang="en-US" dirty="0"/>
              <a:t>Reduction Referee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6F76F7-B757-4085-8DDC-8A1B8DC9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13</a:t>
            </a:fld>
            <a:endParaRPr lang="de-CH" dirty="0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4C72CEB-413C-4ABD-B559-D217072EC2AF}"/>
              </a:ext>
            </a:extLst>
          </p:cNvPr>
          <p:cNvSpPr txBox="1"/>
          <p:nvPr/>
        </p:nvSpPr>
        <p:spPr>
          <a:xfrm>
            <a:off x="11534987" y="521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B00E8C9-4A2E-4C04-A96F-6D668B600CE2}"/>
              </a:ext>
            </a:extLst>
          </p:cNvPr>
          <p:cNvSpPr txBox="1"/>
          <p:nvPr/>
        </p:nvSpPr>
        <p:spPr>
          <a:xfrm>
            <a:off x="6190827" y="330001"/>
            <a:ext cx="587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Black’s turn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C9DB1A-D813-4C21-9E6B-F32D225C4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029" y="1942580"/>
            <a:ext cx="50673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2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C5D84-3043-4FD8-B8FD-1A8670EF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709160" cy="717226"/>
          </a:xfrm>
        </p:spPr>
        <p:txBody>
          <a:bodyPr/>
          <a:lstStyle/>
          <a:p>
            <a:r>
              <a:rPr lang="en-US" dirty="0"/>
              <a:t>Reduction Referee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6F76F7-B757-4085-8DDC-8A1B8DC9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14</a:t>
            </a:fld>
            <a:endParaRPr lang="de-CH" dirty="0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4C72CEB-413C-4ABD-B559-D217072EC2AF}"/>
              </a:ext>
            </a:extLst>
          </p:cNvPr>
          <p:cNvSpPr txBox="1"/>
          <p:nvPr/>
        </p:nvSpPr>
        <p:spPr>
          <a:xfrm>
            <a:off x="11534987" y="521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B00E8C9-4A2E-4C04-A96F-6D668B600CE2}"/>
              </a:ext>
            </a:extLst>
          </p:cNvPr>
          <p:cNvSpPr txBox="1"/>
          <p:nvPr/>
        </p:nvSpPr>
        <p:spPr>
          <a:xfrm>
            <a:off x="6190827" y="330001"/>
            <a:ext cx="587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White’s turn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EE80AD-530B-4365-A665-E9328CA7E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380" y="992061"/>
            <a:ext cx="6548894" cy="572941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847CC8D-14F8-4ECE-926E-E31932F7C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707" y="962246"/>
            <a:ext cx="6496978" cy="570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C5D84-3043-4FD8-B8FD-1A8670EF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709160" cy="717226"/>
          </a:xfrm>
        </p:spPr>
        <p:txBody>
          <a:bodyPr/>
          <a:lstStyle/>
          <a:p>
            <a:r>
              <a:rPr lang="en-US" dirty="0"/>
              <a:t>Reduction Referee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6F76F7-B757-4085-8DDC-8A1B8DC9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15</a:t>
            </a:fld>
            <a:endParaRPr lang="de-CH" dirty="0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4C72CEB-413C-4ABD-B559-D217072EC2AF}"/>
              </a:ext>
            </a:extLst>
          </p:cNvPr>
          <p:cNvSpPr txBox="1"/>
          <p:nvPr/>
        </p:nvSpPr>
        <p:spPr>
          <a:xfrm>
            <a:off x="11534987" y="521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B00E8C9-4A2E-4C04-A96F-6D668B600CE2}"/>
              </a:ext>
            </a:extLst>
          </p:cNvPr>
          <p:cNvSpPr txBox="1"/>
          <p:nvPr/>
        </p:nvSpPr>
        <p:spPr>
          <a:xfrm>
            <a:off x="6190827" y="330001"/>
            <a:ext cx="587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Black’s turn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C8918B-E994-448C-AC2D-4A948E270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338" y="1002664"/>
            <a:ext cx="6496978" cy="570820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940B104-CCB3-40B7-8033-9932575D5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795" y="979674"/>
            <a:ext cx="6496978" cy="579912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07ED8BA-34C1-41FE-B96B-A419996EC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8148" y="956733"/>
            <a:ext cx="6537029" cy="581069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092ED80-769F-4B97-B4B0-A103AC6A93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802" y="1006852"/>
            <a:ext cx="6522687" cy="580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8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C5D84-3043-4FD8-B8FD-1A8670EF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709160" cy="717226"/>
          </a:xfrm>
        </p:spPr>
        <p:txBody>
          <a:bodyPr/>
          <a:lstStyle/>
          <a:p>
            <a:r>
              <a:rPr lang="en-US" dirty="0"/>
              <a:t>Reduction Referee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B149AE-31BA-4FD0-9698-139E2CF24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2078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if Black does not play normally?</a:t>
            </a:r>
          </a:p>
          <a:p>
            <a:pPr marL="0" indent="0">
              <a:buNone/>
            </a:pPr>
            <a:r>
              <a:rPr lang="en-US" dirty="0"/>
              <a:t>= no critical black marker after turn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6F76F7-B757-4085-8DDC-8A1B8DC9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16</a:t>
            </a:fld>
            <a:endParaRPr lang="de-CH" dirty="0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4C72CEB-413C-4ABD-B559-D217072EC2AF}"/>
              </a:ext>
            </a:extLst>
          </p:cNvPr>
          <p:cNvSpPr txBox="1"/>
          <p:nvPr/>
        </p:nvSpPr>
        <p:spPr>
          <a:xfrm>
            <a:off x="11534987" y="521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B00E8C9-4A2E-4C04-A96F-6D668B600CE2}"/>
              </a:ext>
            </a:extLst>
          </p:cNvPr>
          <p:cNvSpPr txBox="1"/>
          <p:nvPr/>
        </p:nvSpPr>
        <p:spPr>
          <a:xfrm>
            <a:off x="6190827" y="330001"/>
            <a:ext cx="5879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Black normal play: convert a critical white marker to black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White normal play: convert all critical black markers to white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9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C5D84-3043-4FD8-B8FD-1A8670EF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709160" cy="717226"/>
          </a:xfrm>
        </p:spPr>
        <p:txBody>
          <a:bodyPr/>
          <a:lstStyle/>
          <a:p>
            <a:r>
              <a:rPr lang="en-US" dirty="0"/>
              <a:t>Reduction Referee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6F76F7-B757-4085-8DDC-8A1B8DC9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17</a:t>
            </a:fld>
            <a:endParaRPr lang="de-CH" dirty="0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4C72CEB-413C-4ABD-B559-D217072EC2AF}"/>
              </a:ext>
            </a:extLst>
          </p:cNvPr>
          <p:cNvSpPr txBox="1"/>
          <p:nvPr/>
        </p:nvSpPr>
        <p:spPr>
          <a:xfrm>
            <a:off x="11534987" y="521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C4FA123-2E5A-40F5-A21A-D6EDF2956417}"/>
              </a:ext>
            </a:extLst>
          </p:cNvPr>
          <p:cNvSpPr txBox="1"/>
          <p:nvPr/>
        </p:nvSpPr>
        <p:spPr>
          <a:xfrm>
            <a:off x="708838" y="1368056"/>
            <a:ext cx="42175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White will manage to close all weak points α, β, 𝛾</a:t>
            </a:r>
          </a:p>
          <a:p>
            <a:endParaRPr lang="en-US" sz="2400" dirty="0"/>
          </a:p>
          <a:p>
            <a:r>
              <a:rPr lang="en-US" sz="2400" dirty="0"/>
              <a:t>Black can only infiltrate white territory through α, β, 𝛾</a:t>
            </a:r>
          </a:p>
          <a:p>
            <a:endParaRPr lang="en-US" sz="2400" dirty="0"/>
          </a:p>
          <a:p>
            <a:r>
              <a:rPr lang="en-US" sz="2400" dirty="0"/>
              <a:t>Hence white guarantees itself the territory and wins the game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A23AC99-8403-4A39-ADDC-54F24F67E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495" y="723739"/>
            <a:ext cx="6378668" cy="5645342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8D25EF87-0245-4D30-93D9-6475C5B52385}"/>
              </a:ext>
            </a:extLst>
          </p:cNvPr>
          <p:cNvSpPr/>
          <p:nvPr/>
        </p:nvSpPr>
        <p:spPr>
          <a:xfrm>
            <a:off x="10800238" y="5490523"/>
            <a:ext cx="236357" cy="229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C475543-2BC0-4D6E-A335-14D93ABD1C6D}"/>
              </a:ext>
            </a:extLst>
          </p:cNvPr>
          <p:cNvSpPr/>
          <p:nvPr/>
        </p:nvSpPr>
        <p:spPr>
          <a:xfrm>
            <a:off x="10796694" y="3970067"/>
            <a:ext cx="236357" cy="229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82E37D4-6302-446D-9078-E1D804F399B8}"/>
              </a:ext>
            </a:extLst>
          </p:cNvPr>
          <p:cNvSpPr/>
          <p:nvPr/>
        </p:nvSpPr>
        <p:spPr>
          <a:xfrm>
            <a:off x="10800238" y="2449611"/>
            <a:ext cx="236357" cy="229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81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C5D84-3043-4FD8-B8FD-1A8670EF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/>
          <a:lstStyle/>
          <a:p>
            <a:r>
              <a:rPr lang="en-US" dirty="0"/>
              <a:t>Reducing GG node-by-node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DB149AE-31BA-4FD0-9698-139E2CF24E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253331"/>
                <a:ext cx="10832253" cy="14429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Specialized GG formulation: bipartite graph &amp; only 3 types of nodes (still PSPACE-complete!)</a:t>
                </a:r>
              </a:p>
              <a:p>
                <a:pPr marL="0" indent="0">
                  <a:buNone/>
                </a:pPr>
                <a:r>
                  <a:rPr lang="en-US" dirty="0"/>
                  <a:t>G = X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/>
                  <a:t> Y is especially useful: ∀ plays in X, ∃ in Y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DB149AE-31BA-4FD0-9698-139E2CF24E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253331"/>
                <a:ext cx="10832253" cy="1442950"/>
              </a:xfrm>
              <a:blipFill>
                <a:blip r:embed="rId2"/>
                <a:stretch>
                  <a:fillRect l="-1125" t="-7203" b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6F76F7-B757-4085-8DDC-8A1B8DC9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18</a:t>
            </a:fld>
            <a:endParaRPr lang="de-CH" dirty="0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4C72CEB-413C-4ABD-B559-D217072EC2AF}"/>
              </a:ext>
            </a:extLst>
          </p:cNvPr>
          <p:cNvSpPr txBox="1"/>
          <p:nvPr/>
        </p:nvSpPr>
        <p:spPr>
          <a:xfrm>
            <a:off x="11534987" y="521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2139834-D7DD-40D9-BCC2-BB563C7D3D27}"/>
              </a:ext>
            </a:extLst>
          </p:cNvPr>
          <p:cNvSpPr/>
          <p:nvPr/>
        </p:nvSpPr>
        <p:spPr>
          <a:xfrm>
            <a:off x="4246879" y="3603414"/>
            <a:ext cx="24384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579EFDB-66CC-43CF-9A5C-BC2A50A5965B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368799" y="3346027"/>
            <a:ext cx="0" cy="257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99604E0B-583E-4AD9-A97C-F1F8C7336B68}"/>
              </a:ext>
            </a:extLst>
          </p:cNvPr>
          <p:cNvCxnSpPr>
            <a:cxnSpLocks/>
          </p:cNvCxnSpPr>
          <p:nvPr/>
        </p:nvCxnSpPr>
        <p:spPr>
          <a:xfrm>
            <a:off x="4368799" y="3847254"/>
            <a:ext cx="0" cy="257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D56E8930-D24F-4F84-A14E-AC86778D0B66}"/>
              </a:ext>
            </a:extLst>
          </p:cNvPr>
          <p:cNvSpPr/>
          <p:nvPr/>
        </p:nvSpPr>
        <p:spPr>
          <a:xfrm>
            <a:off x="5530426" y="3603414"/>
            <a:ext cx="24384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7F8EB4EA-712B-4000-B727-A969E4EDCE2B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5444216" y="3346027"/>
            <a:ext cx="121920" cy="293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AB182DB-C828-4D28-8FDB-D90D8BE176AA}"/>
              </a:ext>
            </a:extLst>
          </p:cNvPr>
          <p:cNvCxnSpPr>
            <a:cxnSpLocks/>
          </p:cNvCxnSpPr>
          <p:nvPr/>
        </p:nvCxnSpPr>
        <p:spPr>
          <a:xfrm>
            <a:off x="5652346" y="3847254"/>
            <a:ext cx="0" cy="257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5049623-C633-4FA8-867C-48B90E6F31E5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5738556" y="3346027"/>
            <a:ext cx="121920" cy="293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CA605AD8-EF83-4B63-A6CE-1B441E65D492}"/>
              </a:ext>
            </a:extLst>
          </p:cNvPr>
          <p:cNvSpPr/>
          <p:nvPr/>
        </p:nvSpPr>
        <p:spPr>
          <a:xfrm>
            <a:off x="6813973" y="3569547"/>
            <a:ext cx="24384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BDA3F04F-D7C1-46B8-B39A-F2BBA1C7CB33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6935893" y="3312160"/>
            <a:ext cx="0" cy="257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4C6CA22E-4F26-47F7-B5BF-73FA991EBB6A}"/>
              </a:ext>
            </a:extLst>
          </p:cNvPr>
          <p:cNvCxnSpPr>
            <a:cxnSpLocks/>
            <a:stCxn id="23" idx="3"/>
          </p:cNvCxnSpPr>
          <p:nvPr/>
        </p:nvCxnSpPr>
        <p:spPr>
          <a:xfrm flipH="1">
            <a:off x="6727763" y="3777677"/>
            <a:ext cx="121920" cy="293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891A3C6F-F704-4629-BDE0-FB193EC18BF8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7022103" y="3777677"/>
            <a:ext cx="121920" cy="293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937DAD83-1E1F-4727-8046-CFA0C2B94524}"/>
              </a:ext>
            </a:extLst>
          </p:cNvPr>
          <p:cNvSpPr txBox="1"/>
          <p:nvPr/>
        </p:nvSpPr>
        <p:spPr>
          <a:xfrm>
            <a:off x="3961556" y="2983558"/>
            <a:ext cx="79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1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9A89364-AC53-4A67-B7CB-21A982213A90}"/>
              </a:ext>
            </a:extLst>
          </p:cNvPr>
          <p:cNvSpPr txBox="1"/>
          <p:nvPr/>
        </p:nvSpPr>
        <p:spPr>
          <a:xfrm>
            <a:off x="5253455" y="2976695"/>
            <a:ext cx="79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2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3A9E4E1-B498-4666-AAA1-660B3A4A5A7F}"/>
              </a:ext>
            </a:extLst>
          </p:cNvPr>
          <p:cNvSpPr txBox="1"/>
          <p:nvPr/>
        </p:nvSpPr>
        <p:spPr>
          <a:xfrm>
            <a:off x="6537002" y="2967214"/>
            <a:ext cx="79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3</a:t>
            </a:r>
          </a:p>
        </p:txBody>
      </p:sp>
      <p:sp>
        <p:nvSpPr>
          <p:cNvPr id="35" name="Inhaltsplatzhalter 2">
            <a:extLst>
              <a:ext uri="{FF2B5EF4-FFF2-40B4-BE49-F238E27FC236}">
                <a16:creationId xmlns:a16="http://schemas.microsoft.com/office/drawing/2014/main" id="{C30B8002-8DEC-43F5-A3FE-58D28F92CBDF}"/>
              </a:ext>
            </a:extLst>
          </p:cNvPr>
          <p:cNvSpPr txBox="1">
            <a:spLocks/>
          </p:cNvSpPr>
          <p:nvPr/>
        </p:nvSpPr>
        <p:spPr>
          <a:xfrm>
            <a:off x="838199" y="4982986"/>
            <a:ext cx="10832253" cy="1738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Focus on Type 2 nodes in X</a:t>
            </a:r>
          </a:p>
        </p:txBody>
      </p:sp>
    </p:spTree>
    <p:extLst>
      <p:ext uri="{BB962C8B-B14F-4D97-AF65-F5344CB8AC3E}">
        <p14:creationId xmlns:p14="http://schemas.microsoft.com/office/powerpoint/2010/main" val="252184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1" grpId="0" animBg="1"/>
      <p:bldP spid="23" grpId="0" animBg="1"/>
      <p:bldP spid="30" grpId="0"/>
      <p:bldP spid="32" grpId="0"/>
      <p:bldP spid="33" grpId="0"/>
      <p:bldP spid="3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C5D84-3043-4FD8-B8FD-1A8670EF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/>
          <a:lstStyle/>
          <a:p>
            <a:r>
              <a:rPr lang="en-US" dirty="0"/>
              <a:t>Reducing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/>
              <a:t>Type 2 in X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B149AE-31BA-4FD0-9698-139E2CF24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9781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Requirements:</a:t>
            </a:r>
          </a:p>
          <a:p>
            <a:r>
              <a:rPr lang="en-US" dirty="0"/>
              <a:t>Entry possible from both incoming edges &amp; redirects to same output</a:t>
            </a:r>
          </a:p>
          <a:p>
            <a:r>
              <a:rPr lang="en-US" dirty="0"/>
              <a:t>Revisitation leads to losing</a:t>
            </a:r>
          </a:p>
          <a:p>
            <a:pPr marL="457200" lvl="1" indent="0">
              <a:buNone/>
            </a:pPr>
            <a:r>
              <a:rPr lang="en-US" dirty="0"/>
              <a:t>Who loses?</a:t>
            </a:r>
          </a:p>
          <a:p>
            <a:pPr lvl="1"/>
            <a:r>
              <a:rPr lang="en-US" dirty="0"/>
              <a:t>∀, because node in X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6F76F7-B757-4085-8DDC-8A1B8DC9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19</a:t>
            </a:fld>
            <a:endParaRPr lang="de-CH" dirty="0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4C72CEB-413C-4ABD-B559-D217072EC2AF}"/>
              </a:ext>
            </a:extLst>
          </p:cNvPr>
          <p:cNvSpPr txBox="1"/>
          <p:nvPr/>
        </p:nvSpPr>
        <p:spPr>
          <a:xfrm>
            <a:off x="11534987" y="521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D06D879-2AAE-4544-8F96-E66D2B00431A}"/>
              </a:ext>
            </a:extLst>
          </p:cNvPr>
          <p:cNvSpPr/>
          <p:nvPr/>
        </p:nvSpPr>
        <p:spPr>
          <a:xfrm>
            <a:off x="8669867" y="4221368"/>
            <a:ext cx="24384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33BBB46-EF6A-408A-90AE-3D393A3F9A35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8499647" y="4076869"/>
            <a:ext cx="205930" cy="180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624700A3-3B88-4F29-AA46-C3D883CE796E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8877997" y="4050389"/>
            <a:ext cx="205930" cy="206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B8B68DEA-2096-483F-B391-5349BEC50C05}"/>
              </a:ext>
            </a:extLst>
          </p:cNvPr>
          <p:cNvSpPr txBox="1"/>
          <p:nvPr/>
        </p:nvSpPr>
        <p:spPr>
          <a:xfrm>
            <a:off x="8392896" y="3594649"/>
            <a:ext cx="79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2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9C4F129-7286-4669-BBEB-E1C34BA95869}"/>
              </a:ext>
            </a:extLst>
          </p:cNvPr>
          <p:cNvCxnSpPr>
            <a:cxnSpLocks/>
          </p:cNvCxnSpPr>
          <p:nvPr/>
        </p:nvCxnSpPr>
        <p:spPr>
          <a:xfrm>
            <a:off x="8865334" y="4432659"/>
            <a:ext cx="193041" cy="188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C5D84-3043-4FD8-B8FD-1A8670EF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/>
          <a:lstStyle/>
          <a:p>
            <a:r>
              <a:rPr lang="en-US" dirty="0"/>
              <a:t>Othello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B149AE-31BA-4FD0-9698-139E2CF24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dirty="0"/>
              <a:t>Two players: Black           and White </a:t>
            </a:r>
          </a:p>
          <a:p>
            <a:r>
              <a:rPr lang="en-US" dirty="0"/>
              <a:t>8*8 board</a:t>
            </a:r>
          </a:p>
          <a:p>
            <a:r>
              <a:rPr lang="en-US" dirty="0"/>
              <a:t>Markers (        ,        ) are added to the board each turn</a:t>
            </a:r>
          </a:p>
          <a:p>
            <a:r>
              <a:rPr lang="en-US" dirty="0"/>
              <a:t>Black is first to move</a:t>
            </a:r>
          </a:p>
          <a:p>
            <a:r>
              <a:rPr lang="en-US" dirty="0"/>
              <a:t>A move “jumps over opponent’s markers and converts them”</a:t>
            </a:r>
          </a:p>
          <a:p>
            <a:r>
              <a:rPr lang="en-US" dirty="0"/>
              <a:t>If a player can’t make a move, he passes this move</a:t>
            </a:r>
          </a:p>
          <a:p>
            <a:r>
              <a:rPr lang="en-US" dirty="0"/>
              <a:t>The game ends if both players pass</a:t>
            </a:r>
          </a:p>
          <a:p>
            <a:r>
              <a:rPr lang="en-US" dirty="0"/>
              <a:t>The winner is the player with more remaining markers on the board</a:t>
            </a:r>
          </a:p>
          <a:p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F0F0FD4-4823-4EBD-9B41-AE620A004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388" y="1082352"/>
            <a:ext cx="504015" cy="51343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B659B20-0D09-48A7-8367-397DBEAAF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678" y="1082352"/>
            <a:ext cx="532630" cy="51343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F34E5FB-3C5E-4709-B1F4-4E4F0258E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568" y="2232893"/>
            <a:ext cx="504015" cy="51343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0D85C85-9D43-41BD-BD60-59FE0A0F0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585" y="2232893"/>
            <a:ext cx="532630" cy="513436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6F76F7-B757-4085-8DDC-8A1B8DC9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2</a:t>
            </a:fld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9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2"/>
    </mc:Choice>
    <mc:Fallback xmlns="">
      <p:transition spd="slow" advTm="4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34615A00-CC9F-4214-AAB9-B9E0D8430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326" y="604568"/>
            <a:ext cx="5251883" cy="60656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EC5D84-3043-4FD8-B8FD-1A8670EF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106921" cy="717226"/>
          </a:xfrm>
        </p:spPr>
        <p:txBody>
          <a:bodyPr/>
          <a:lstStyle/>
          <a:p>
            <a:r>
              <a:rPr lang="en-US" dirty="0"/>
              <a:t>Reducing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/>
              <a:t>Type 2 in X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B149AE-31BA-4FD0-9698-139E2CF24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5369640" cy="4978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Configuration is activated by white placing a marker on P or P’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Let’s assume P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Because of normal play, the following is guaranteed:</a:t>
            </a:r>
          </a:p>
          <a:p>
            <a:pPr marL="457200" lvl="1" indent="0">
              <a:buNone/>
            </a:pPr>
            <a:r>
              <a:rPr lang="en-US" sz="2000" dirty="0"/>
              <a:t>Black on B1</a:t>
            </a:r>
          </a:p>
          <a:p>
            <a:pPr marL="457200" lvl="1" indent="0">
              <a:buNone/>
            </a:pPr>
            <a:r>
              <a:rPr lang="en-US" sz="2000" dirty="0"/>
              <a:t>White on W1</a:t>
            </a:r>
          </a:p>
          <a:p>
            <a:pPr marL="457200" lvl="1" indent="0">
              <a:buNone/>
            </a:pPr>
            <a:r>
              <a:rPr lang="en-US" sz="2000" dirty="0"/>
              <a:t>Black on B2</a:t>
            </a:r>
          </a:p>
          <a:p>
            <a:pPr marL="457200" lvl="1" indent="0">
              <a:buNone/>
            </a:pPr>
            <a:r>
              <a:rPr lang="en-US" sz="2000" dirty="0"/>
              <a:t>White on W2</a:t>
            </a:r>
          </a:p>
          <a:p>
            <a:pPr marL="457200" lvl="1" indent="0">
              <a:buNone/>
            </a:pPr>
            <a:r>
              <a:rPr lang="en-US" sz="2000" dirty="0"/>
              <a:t>Black on Q</a:t>
            </a:r>
          </a:p>
          <a:p>
            <a:pPr marL="457200" lvl="1" indent="0">
              <a:buNone/>
            </a:pPr>
            <a:r>
              <a:rPr lang="en-US" sz="2000" dirty="0"/>
              <a:t>White on W3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6F76F7-B757-4085-8DDC-8A1B8DC9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20</a:t>
            </a:fld>
            <a:endParaRPr lang="de-CH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4EF4A863-FF7A-4410-948B-E3600C3FD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638" y="647700"/>
            <a:ext cx="5180951" cy="594849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B1C7C4BC-4FDD-4ACC-BB5A-ACF5889DB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792" y="627289"/>
            <a:ext cx="5218417" cy="598932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7D7EBC42-FE19-44BD-B098-04922EED80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944" y="626533"/>
            <a:ext cx="5174541" cy="5939942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7B678ED5-ED2A-4713-97DB-52083F7BDC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464" y="598011"/>
            <a:ext cx="5214196" cy="5996866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B8A5332E-C085-4B55-900B-A8E69E7F65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1446" y="611293"/>
            <a:ext cx="5153254" cy="5941907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D769E1-76D5-4C34-AC7E-01EB2B0EBB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8164" y="611293"/>
            <a:ext cx="5204102" cy="6025518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0AFE5BCA-E374-4EA9-8A01-4466C853DF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7017" y="656584"/>
            <a:ext cx="5185090" cy="593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0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C5D84-3043-4FD8-B8FD-1A8670EF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/>
          <a:lstStyle/>
          <a:p>
            <a:r>
              <a:rPr lang="en-US" dirty="0"/>
              <a:t>Reducing Edges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8C59F62-C6EB-4BA2-B89F-B3A6BB95F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7016" y="136524"/>
            <a:ext cx="3272891" cy="6507501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6F76F7-B757-4085-8DDC-8A1B8DC9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21</a:t>
            </a:fld>
            <a:endParaRPr lang="de-CH" dirty="0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4C72CEB-413C-4ABD-B559-D217072EC2AF}"/>
              </a:ext>
            </a:extLst>
          </p:cNvPr>
          <p:cNvSpPr txBox="1"/>
          <p:nvPr/>
        </p:nvSpPr>
        <p:spPr>
          <a:xfrm>
            <a:off x="11534987" y="521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DFDB46F-4569-4D51-B98F-91C793A1A869}"/>
              </a:ext>
            </a:extLst>
          </p:cNvPr>
          <p:cNvSpPr/>
          <p:nvPr/>
        </p:nvSpPr>
        <p:spPr>
          <a:xfrm>
            <a:off x="5371999" y="2880538"/>
            <a:ext cx="24384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0A0CFD4-F83C-491B-A710-9870FB02CBF0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5201779" y="2736039"/>
            <a:ext cx="205930" cy="180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3C388847-E81F-441E-A45D-3A111C060692}"/>
              </a:ext>
            </a:extLst>
          </p:cNvPr>
          <p:cNvCxnSpPr>
            <a:cxnSpLocks/>
            <a:endCxn id="27" idx="7"/>
          </p:cNvCxnSpPr>
          <p:nvPr/>
        </p:nvCxnSpPr>
        <p:spPr>
          <a:xfrm flipH="1">
            <a:off x="5580129" y="2709559"/>
            <a:ext cx="205930" cy="206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2AFA98AE-5FB5-48D3-AB40-9AB45BADCE89}"/>
              </a:ext>
            </a:extLst>
          </p:cNvPr>
          <p:cNvSpPr txBox="1"/>
          <p:nvPr/>
        </p:nvSpPr>
        <p:spPr>
          <a:xfrm>
            <a:off x="5095028" y="2253819"/>
            <a:ext cx="79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2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0591F8E-4767-4DC9-AFA6-3CB8B88B8EE6}"/>
              </a:ext>
            </a:extLst>
          </p:cNvPr>
          <p:cNvSpPr/>
          <p:nvPr/>
        </p:nvSpPr>
        <p:spPr>
          <a:xfrm>
            <a:off x="5336289" y="3429000"/>
            <a:ext cx="24384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29D01923-1F8B-4DAC-BA19-FBE7A042E391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5166069" y="3284501"/>
            <a:ext cx="205930" cy="180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F3A10B44-02E3-4685-84A3-F419C79C919C}"/>
              </a:ext>
            </a:extLst>
          </p:cNvPr>
          <p:cNvCxnSpPr>
            <a:cxnSpLocks/>
            <a:endCxn id="32" idx="7"/>
          </p:cNvCxnSpPr>
          <p:nvPr/>
        </p:nvCxnSpPr>
        <p:spPr>
          <a:xfrm flipH="1">
            <a:off x="5544419" y="3258021"/>
            <a:ext cx="205930" cy="206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787247C6-D647-4880-8A27-72FC792F322E}"/>
              </a:ext>
            </a:extLst>
          </p:cNvPr>
          <p:cNvCxnSpPr>
            <a:cxnSpLocks/>
          </p:cNvCxnSpPr>
          <p:nvPr/>
        </p:nvCxnSpPr>
        <p:spPr>
          <a:xfrm>
            <a:off x="5531756" y="3640291"/>
            <a:ext cx="193041" cy="188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D0BC7C4-DDA6-494D-B999-A7F5CAEC63A3}"/>
              </a:ext>
            </a:extLst>
          </p:cNvPr>
          <p:cNvCxnSpPr>
            <a:stCxn id="27" idx="5"/>
          </p:cNvCxnSpPr>
          <p:nvPr/>
        </p:nvCxnSpPr>
        <p:spPr>
          <a:xfrm>
            <a:off x="5580129" y="3088668"/>
            <a:ext cx="170220" cy="169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A186DB52-2860-4FB9-8D97-0823121E6FE2}"/>
              </a:ext>
            </a:extLst>
          </p:cNvPr>
          <p:cNvSpPr txBox="1"/>
          <p:nvPr/>
        </p:nvSpPr>
        <p:spPr>
          <a:xfrm>
            <a:off x="955040" y="1374987"/>
            <a:ext cx="3901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Match Q with P or P’</a:t>
            </a:r>
          </a:p>
          <a:p>
            <a:endParaRPr lang="en-US" dirty="0"/>
          </a:p>
          <a:p>
            <a:r>
              <a:rPr lang="en-US" dirty="0"/>
              <a:t>Also how configuration is activated in the first place!</a:t>
            </a:r>
          </a:p>
          <a:p>
            <a:endParaRPr lang="en-US" dirty="0"/>
          </a:p>
          <a:p>
            <a:r>
              <a:rPr lang="en-US" dirty="0"/>
              <a:t>… but how is the </a:t>
            </a:r>
            <a:r>
              <a:rPr lang="en-US" i="1" dirty="0"/>
              <a:t>first</a:t>
            </a:r>
            <a:r>
              <a:rPr lang="en-US" dirty="0"/>
              <a:t> configuration activated?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1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C5D84-3043-4FD8-B8FD-1A8670EF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/>
          <a:lstStyle/>
          <a:p>
            <a:r>
              <a:rPr lang="en-US" dirty="0"/>
              <a:t>Special Entry Node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DB149AE-31BA-4FD0-9698-139E2CF24E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082352"/>
                <a:ext cx="11157373" cy="54742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Without loss of generality: </a:t>
                </a:r>
              </a:p>
              <a:p>
                <a:pPr marL="0" indent="0">
                  <a:buNone/>
                </a:pPr>
                <a:r>
                  <a:rPr lang="en-US" dirty="0"/>
                  <a:t>e is of type 3 and in X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Othello:</a:t>
                </a:r>
              </a:p>
              <a:p>
                <a:r>
                  <a:rPr lang="en-US" dirty="0"/>
                  <a:t>Configuration starts out activated, i.e. with white marker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Now our reduction is done!</a:t>
                </a:r>
              </a:p>
              <a:p>
                <a:pPr marL="0" indent="0">
                  <a:buNone/>
                </a:pPr>
                <a:r>
                  <a:rPr lang="en-US" dirty="0"/>
                  <a:t>∃ can win in GG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Black can win in Othello</a:t>
                </a:r>
              </a:p>
              <a:p>
                <a:pPr marL="0" indent="0">
                  <a:buNone/>
                </a:pPr>
                <a:r>
                  <a:rPr lang="en-US" dirty="0"/>
                  <a:t>∃ can’t win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Black forced to revisit node &amp; lose.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DB149AE-31BA-4FD0-9698-139E2CF24E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082352"/>
                <a:ext cx="11157373" cy="5474235"/>
              </a:xfrm>
              <a:blipFill>
                <a:blip r:embed="rId2"/>
                <a:stretch>
                  <a:fillRect l="-1092" t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6F76F7-B757-4085-8DDC-8A1B8DC9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22</a:t>
            </a:fld>
            <a:endParaRPr lang="de-CH" dirty="0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4C72CEB-413C-4ABD-B559-D217072EC2AF}"/>
              </a:ext>
            </a:extLst>
          </p:cNvPr>
          <p:cNvSpPr txBox="1"/>
          <p:nvPr/>
        </p:nvSpPr>
        <p:spPr>
          <a:xfrm>
            <a:off x="11534987" y="521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853DE0B-37BF-4937-BA5B-29975D42D54A}"/>
              </a:ext>
            </a:extLst>
          </p:cNvPr>
          <p:cNvSpPr/>
          <p:nvPr/>
        </p:nvSpPr>
        <p:spPr>
          <a:xfrm>
            <a:off x="7823050" y="1952414"/>
            <a:ext cx="243840" cy="2438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961B772-CE74-4348-917B-09A4F96CD30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7944970" y="1695027"/>
            <a:ext cx="0" cy="257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2DC389B-82BE-42AB-98A7-12A1DEBF45EC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7736840" y="2160544"/>
            <a:ext cx="121920" cy="293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35F9A738-B8CB-451E-9A1B-9CE3BFC754FF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8031180" y="2160544"/>
            <a:ext cx="121920" cy="293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5D36034A-CCE0-4DB5-B4FD-B6D0449ECDCC}"/>
                  </a:ext>
                </a:extLst>
              </p:cNvPr>
              <p:cNvSpPr txBox="1"/>
              <p:nvPr/>
            </p:nvSpPr>
            <p:spPr>
              <a:xfrm>
                <a:off x="9010999" y="365126"/>
                <a:ext cx="258232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GG: (G, e)</a:t>
                </a:r>
                <a:b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graph G = X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Y</a:t>
                </a:r>
                <a:b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 = initially visited node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5D36034A-CCE0-4DB5-B4FD-B6D0449EC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999" y="365126"/>
                <a:ext cx="2582329" cy="1200329"/>
              </a:xfrm>
              <a:prstGeom prst="rect">
                <a:avLst/>
              </a:prstGeom>
              <a:blipFill>
                <a:blip r:embed="rId3"/>
                <a:stretch>
                  <a:fillRect l="-1887"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47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C5D84-3043-4FD8-B8FD-1A8670EF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/>
          <a:lstStyle/>
          <a:p>
            <a:r>
              <a:rPr lang="en-US" dirty="0"/>
              <a:t>Complete Reduction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B07861B-CA2F-4FC8-94E2-863E2CF76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07" y="2010874"/>
            <a:ext cx="4104972" cy="2836252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6F76F7-B757-4085-8DDC-8A1B8DC9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23</a:t>
            </a:fld>
            <a:endParaRPr lang="de-CH" dirty="0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4C72CEB-413C-4ABD-B559-D217072EC2AF}"/>
              </a:ext>
            </a:extLst>
          </p:cNvPr>
          <p:cNvSpPr txBox="1"/>
          <p:nvPr/>
        </p:nvSpPr>
        <p:spPr>
          <a:xfrm>
            <a:off x="11534987" y="521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A676D3B-BBCA-4B28-8F6C-32A0C5F52D01}"/>
              </a:ext>
            </a:extLst>
          </p:cNvPr>
          <p:cNvSpPr/>
          <p:nvPr/>
        </p:nvSpPr>
        <p:spPr>
          <a:xfrm>
            <a:off x="1383174" y="2368043"/>
            <a:ext cx="179904" cy="17990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nhaltsplatzhalter 7">
            <a:extLst>
              <a:ext uri="{FF2B5EF4-FFF2-40B4-BE49-F238E27FC236}">
                <a16:creationId xmlns:a16="http://schemas.microsoft.com/office/drawing/2014/main" id="{30674345-6071-4224-A2DA-AA1F3CE68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46" y="151201"/>
            <a:ext cx="4766864" cy="638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6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C5D84-3043-4FD8-B8FD-1A8670EF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B149AE-31BA-4FD0-9698-139E2CF24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30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Thanks for your attention!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6F76F7-B757-4085-8DDC-8A1B8DC9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24</a:t>
            </a:fld>
            <a:endParaRPr lang="de-CH" dirty="0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4C72CEB-413C-4ABD-B559-D217072EC2AF}"/>
              </a:ext>
            </a:extLst>
          </p:cNvPr>
          <p:cNvSpPr txBox="1"/>
          <p:nvPr/>
        </p:nvSpPr>
        <p:spPr>
          <a:xfrm>
            <a:off x="11534987" y="521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AAA69D-918C-4F4D-B163-42615A7D9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032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8*8 board → n*n board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Question: Can Black win?</a:t>
            </a:r>
          </a:p>
          <a:p>
            <a:r>
              <a:rPr lang="en-US" dirty="0"/>
              <a:t>Perfect play by White</a:t>
            </a:r>
          </a:p>
          <a:p>
            <a:r>
              <a:rPr lang="en-US" dirty="0"/>
              <a:t>Given initial board</a:t>
            </a:r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07C84F-8055-49F4-9BA8-F75490AE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3</a:t>
            </a:fld>
            <a:endParaRPr lang="de-CH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91552A-F1B1-40E6-A5C1-D92172AF75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17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Generalized Othello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33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8"/>
    </mc:Choice>
    <mc:Fallback xmlns="">
      <p:transition spd="slow" advTm="3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C5D84-3043-4FD8-B8FD-1A8670EF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Othello is </a:t>
            </a:r>
            <a:r>
              <a:rPr lang="en-US" b="1" dirty="0"/>
              <a:t>PSPACE</a:t>
            </a:r>
            <a:r>
              <a:rPr lang="en-US" dirty="0"/>
              <a:t>-complete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B149AE-31BA-4FD0-9698-139E2CF24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845800" cy="510301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Pick L = “Generalized Geography” (GG for short)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6F76F7-B757-4085-8DDC-8A1B8DC9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4</a:t>
            </a:fld>
            <a:endParaRPr lang="de-CH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577608B-FFF7-4AB0-BB81-2369C12642F7}"/>
              </a:ext>
            </a:extLst>
          </p:cNvPr>
          <p:cNvSpPr/>
          <p:nvPr/>
        </p:nvSpPr>
        <p:spPr>
          <a:xfrm>
            <a:off x="1885363" y="2304108"/>
            <a:ext cx="7633546" cy="19710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5DF15C2-FE4A-4484-9752-47FBCB09DD63}"/>
              </a:ext>
            </a:extLst>
          </p:cNvPr>
          <p:cNvSpPr txBox="1"/>
          <p:nvPr/>
        </p:nvSpPr>
        <p:spPr>
          <a:xfrm>
            <a:off x="6538644" y="3289628"/>
            <a:ext cx="4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1FD92BC-6E7D-4AB2-96AC-63AFD9054E92}"/>
              </a:ext>
            </a:extLst>
          </p:cNvPr>
          <p:cNvSpPr txBox="1"/>
          <p:nvPr/>
        </p:nvSpPr>
        <p:spPr>
          <a:xfrm>
            <a:off x="8035550" y="3163688"/>
            <a:ext cx="878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Othello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4CB33EE-1217-4AC3-BF29-7CA695B0AC22}"/>
              </a:ext>
            </a:extLst>
          </p:cNvPr>
          <p:cNvCxnSpPr>
            <a:cxnSpLocks/>
          </p:cNvCxnSpPr>
          <p:nvPr/>
        </p:nvCxnSpPr>
        <p:spPr>
          <a:xfrm>
            <a:off x="3985097" y="2615682"/>
            <a:ext cx="2553547" cy="7992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CF322D26-3E92-4AFB-86A0-4CAADF14CE5E}"/>
              </a:ext>
            </a:extLst>
          </p:cNvPr>
          <p:cNvCxnSpPr>
            <a:cxnSpLocks/>
          </p:cNvCxnSpPr>
          <p:nvPr/>
        </p:nvCxnSpPr>
        <p:spPr>
          <a:xfrm>
            <a:off x="3463550" y="3348354"/>
            <a:ext cx="3075094" cy="18466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262325C0-4E18-4C03-84B5-F7EB0D7D2D46}"/>
              </a:ext>
            </a:extLst>
          </p:cNvPr>
          <p:cNvCxnSpPr>
            <a:cxnSpLocks/>
          </p:cNvCxnSpPr>
          <p:nvPr/>
        </p:nvCxnSpPr>
        <p:spPr>
          <a:xfrm flipV="1">
            <a:off x="6064510" y="3595991"/>
            <a:ext cx="541867" cy="49289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3B3F40E-2031-481C-A72A-4A8E436C35F4}"/>
              </a:ext>
            </a:extLst>
          </p:cNvPr>
          <p:cNvCxnSpPr>
            <a:cxnSpLocks/>
          </p:cNvCxnSpPr>
          <p:nvPr/>
        </p:nvCxnSpPr>
        <p:spPr>
          <a:xfrm flipH="1">
            <a:off x="6770647" y="2547500"/>
            <a:ext cx="344300" cy="80085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45E342DE-D5E9-46AF-94E8-15F5761F8177}"/>
              </a:ext>
            </a:extLst>
          </p:cNvPr>
          <p:cNvCxnSpPr>
            <a:cxnSpLocks/>
          </p:cNvCxnSpPr>
          <p:nvPr/>
        </p:nvCxnSpPr>
        <p:spPr>
          <a:xfrm>
            <a:off x="5089721" y="3258534"/>
            <a:ext cx="1448923" cy="214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4ACF2BDD-EB8D-44CA-B967-2402AB8E1C53}"/>
              </a:ext>
            </a:extLst>
          </p:cNvPr>
          <p:cNvCxnSpPr>
            <a:cxnSpLocks/>
          </p:cNvCxnSpPr>
          <p:nvPr/>
        </p:nvCxnSpPr>
        <p:spPr>
          <a:xfrm flipV="1">
            <a:off x="4860566" y="3581774"/>
            <a:ext cx="1678078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1D76B455-D061-46D8-9D15-87766AAFBB0A}"/>
              </a:ext>
            </a:extLst>
          </p:cNvPr>
          <p:cNvCxnSpPr>
            <a:cxnSpLocks/>
          </p:cNvCxnSpPr>
          <p:nvPr/>
        </p:nvCxnSpPr>
        <p:spPr>
          <a:xfrm>
            <a:off x="6064510" y="2547500"/>
            <a:ext cx="541867" cy="800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A4F728D4-8ADB-4E85-8705-F4F36836624E}"/>
              </a:ext>
            </a:extLst>
          </p:cNvPr>
          <p:cNvCxnSpPr>
            <a:cxnSpLocks/>
          </p:cNvCxnSpPr>
          <p:nvPr/>
        </p:nvCxnSpPr>
        <p:spPr>
          <a:xfrm flipV="1">
            <a:off x="6873740" y="3366014"/>
            <a:ext cx="1161810" cy="11456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21B12712-4375-441D-AB95-B4515CF27B02}"/>
              </a:ext>
            </a:extLst>
          </p:cNvPr>
          <p:cNvCxnSpPr>
            <a:cxnSpLocks/>
          </p:cNvCxnSpPr>
          <p:nvPr/>
        </p:nvCxnSpPr>
        <p:spPr>
          <a:xfrm>
            <a:off x="9352850" y="2644560"/>
            <a:ext cx="33211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253DF9A-27C4-420E-B4DF-989AA9D1C3D0}"/>
              </a:ext>
            </a:extLst>
          </p:cNvPr>
          <p:cNvSpPr txBox="1"/>
          <p:nvPr/>
        </p:nvSpPr>
        <p:spPr>
          <a:xfrm>
            <a:off x="2717604" y="2150274"/>
            <a:ext cx="87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PSPACE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11B347F-ACD7-42C7-948C-DEDE7F1EE7AF}"/>
              </a:ext>
            </a:extLst>
          </p:cNvPr>
          <p:cNvSpPr txBox="1"/>
          <p:nvPr/>
        </p:nvSpPr>
        <p:spPr>
          <a:xfrm>
            <a:off x="9680072" y="2196441"/>
            <a:ext cx="167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Previous papers</a:t>
            </a:r>
          </a:p>
          <a:p>
            <a:r>
              <a:rPr lang="en-US" dirty="0"/>
              <a:t>This paper</a:t>
            </a: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192140BF-EB53-4C00-AE58-76D51E1415F8}"/>
              </a:ext>
            </a:extLst>
          </p:cNvPr>
          <p:cNvCxnSpPr>
            <a:cxnSpLocks/>
          </p:cNvCxnSpPr>
          <p:nvPr/>
        </p:nvCxnSpPr>
        <p:spPr>
          <a:xfrm>
            <a:off x="9352850" y="2372547"/>
            <a:ext cx="291253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17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  <p:bldP spid="8" grpId="0"/>
      <p:bldP spid="28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C5D84-3043-4FD8-B8FD-1A8670EF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/>
          <a:lstStyle/>
          <a:p>
            <a:r>
              <a:rPr lang="en-US" dirty="0"/>
              <a:t>Generalized Geography (GG)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B149AE-31BA-4FD0-9698-139E2CF24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28"/>
            <a:ext cx="10515600" cy="5271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∃ and ∀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Question: Can ∃ win?</a:t>
            </a:r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6F76F7-B757-4085-8DDC-8A1B8DC9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5</a:t>
            </a:fld>
            <a:endParaRPr lang="de-CH" dirty="0"/>
          </a:p>
        </p:txBody>
      </p:sp>
      <p:sp>
        <p:nvSpPr>
          <p:cNvPr id="66" name="Pfeil: nach rechts 65">
            <a:extLst>
              <a:ext uri="{FF2B5EF4-FFF2-40B4-BE49-F238E27FC236}">
                <a16:creationId xmlns:a16="http://schemas.microsoft.com/office/drawing/2014/main" id="{3D291796-2B65-4B50-9377-9FFD7A037FF5}"/>
              </a:ext>
            </a:extLst>
          </p:cNvPr>
          <p:cNvSpPr/>
          <p:nvPr/>
        </p:nvSpPr>
        <p:spPr>
          <a:xfrm>
            <a:off x="4114450" y="3727213"/>
            <a:ext cx="225214" cy="1348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" name="Pfeil: nach rechts 81">
            <a:extLst>
              <a:ext uri="{FF2B5EF4-FFF2-40B4-BE49-F238E27FC236}">
                <a16:creationId xmlns:a16="http://schemas.microsoft.com/office/drawing/2014/main" id="{F8632D2F-715B-4141-945C-1A6EBD52BBD7}"/>
              </a:ext>
            </a:extLst>
          </p:cNvPr>
          <p:cNvSpPr/>
          <p:nvPr/>
        </p:nvSpPr>
        <p:spPr>
          <a:xfrm>
            <a:off x="6074394" y="3724666"/>
            <a:ext cx="225214" cy="1348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3" name="Pfeil: nach rechts 82">
            <a:extLst>
              <a:ext uri="{FF2B5EF4-FFF2-40B4-BE49-F238E27FC236}">
                <a16:creationId xmlns:a16="http://schemas.microsoft.com/office/drawing/2014/main" id="{224A068A-EA4F-4E86-9FDD-131300108353}"/>
              </a:ext>
            </a:extLst>
          </p:cNvPr>
          <p:cNvSpPr/>
          <p:nvPr/>
        </p:nvSpPr>
        <p:spPr>
          <a:xfrm>
            <a:off x="8013847" y="3689515"/>
            <a:ext cx="225214" cy="1348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D03B7CF-24D1-4A89-95C4-A6450B4083E6}"/>
              </a:ext>
            </a:extLst>
          </p:cNvPr>
          <p:cNvGrpSpPr/>
          <p:nvPr/>
        </p:nvGrpSpPr>
        <p:grpSpPr>
          <a:xfrm>
            <a:off x="8812089" y="356829"/>
            <a:ext cx="2913678" cy="1229238"/>
            <a:chOff x="612985" y="4747161"/>
            <a:chExt cx="2913678" cy="1229238"/>
          </a:xfrm>
        </p:grpSpPr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CCA10243-5078-4D29-91AB-A06886126EBF}"/>
                </a:ext>
              </a:extLst>
            </p:cNvPr>
            <p:cNvSpPr txBox="1"/>
            <p:nvPr/>
          </p:nvSpPr>
          <p:spPr>
            <a:xfrm>
              <a:off x="884658" y="5342422"/>
              <a:ext cx="26420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Unvisited and possible option</a:t>
              </a:r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D4C5DE51-E4CD-4623-A55C-E93E9FB85925}"/>
                </a:ext>
              </a:extLst>
            </p:cNvPr>
            <p:cNvSpPr/>
            <p:nvPr/>
          </p:nvSpPr>
          <p:spPr>
            <a:xfrm>
              <a:off x="612987" y="5085715"/>
              <a:ext cx="225213" cy="22521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99C69170-F2D7-4863-A806-62F49E431368}"/>
                </a:ext>
              </a:extLst>
            </p:cNvPr>
            <p:cNvSpPr/>
            <p:nvPr/>
          </p:nvSpPr>
          <p:spPr>
            <a:xfrm>
              <a:off x="612986" y="4791799"/>
              <a:ext cx="225213" cy="22521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97208464-82C0-42C8-86C2-CD85A5F51B07}"/>
                </a:ext>
              </a:extLst>
            </p:cNvPr>
            <p:cNvSpPr/>
            <p:nvPr/>
          </p:nvSpPr>
          <p:spPr>
            <a:xfrm>
              <a:off x="612986" y="5385333"/>
              <a:ext cx="225213" cy="2252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1071242E-DD34-45E8-A268-48056D8BFD4B}"/>
                </a:ext>
              </a:extLst>
            </p:cNvPr>
            <p:cNvSpPr/>
            <p:nvPr/>
          </p:nvSpPr>
          <p:spPr>
            <a:xfrm>
              <a:off x="612985" y="5680976"/>
              <a:ext cx="225213" cy="22521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F1F39EB9-9A52-435C-827F-5BA2A715C09C}"/>
                </a:ext>
              </a:extLst>
            </p:cNvPr>
            <p:cNvSpPr txBox="1"/>
            <p:nvPr/>
          </p:nvSpPr>
          <p:spPr>
            <a:xfrm>
              <a:off x="883388" y="4747161"/>
              <a:ext cx="7515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Visited</a:t>
              </a:r>
            </a:p>
          </p:txBody>
        </p:sp>
        <p:sp>
          <p:nvSpPr>
            <p:cNvPr id="89" name="Textfeld 88">
              <a:extLst>
                <a:ext uri="{FF2B5EF4-FFF2-40B4-BE49-F238E27FC236}">
                  <a16:creationId xmlns:a16="http://schemas.microsoft.com/office/drawing/2014/main" id="{A0292E9A-1EE8-4E2B-9529-2C4AA601D340}"/>
                </a:ext>
              </a:extLst>
            </p:cNvPr>
            <p:cNvSpPr txBox="1"/>
            <p:nvPr/>
          </p:nvSpPr>
          <p:spPr>
            <a:xfrm>
              <a:off x="882092" y="5050117"/>
              <a:ext cx="16262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Previously visited</a:t>
              </a:r>
            </a:p>
          </p:txBody>
        </p:sp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964A7B7C-2FCD-4656-8762-DB34F7D24732}"/>
                </a:ext>
              </a:extLst>
            </p:cNvPr>
            <p:cNvSpPr txBox="1"/>
            <p:nvPr/>
          </p:nvSpPr>
          <p:spPr>
            <a:xfrm>
              <a:off x="884658" y="5637845"/>
              <a:ext cx="24634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Unvisited, but illegal option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C717A13-8A3F-4328-B27B-B17BA7391B8D}"/>
              </a:ext>
            </a:extLst>
          </p:cNvPr>
          <p:cNvGrpSpPr/>
          <p:nvPr/>
        </p:nvGrpSpPr>
        <p:grpSpPr>
          <a:xfrm>
            <a:off x="2338066" y="3041068"/>
            <a:ext cx="1535934" cy="1508016"/>
            <a:chOff x="3421799" y="4607234"/>
            <a:chExt cx="1535934" cy="1508016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7AA17B0F-B44A-4941-86AC-5B46B8FA0C1C}"/>
                </a:ext>
              </a:extLst>
            </p:cNvPr>
            <p:cNvSpPr/>
            <p:nvPr/>
          </p:nvSpPr>
          <p:spPr>
            <a:xfrm>
              <a:off x="3879082" y="4713435"/>
              <a:ext cx="225213" cy="22521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DCBEC725-436E-4FAD-96AD-201D423B8744}"/>
                </a:ext>
              </a:extLst>
            </p:cNvPr>
            <p:cNvSpPr/>
            <p:nvPr/>
          </p:nvSpPr>
          <p:spPr>
            <a:xfrm>
              <a:off x="3653869" y="5324464"/>
              <a:ext cx="225213" cy="2252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09970B6F-F827-412E-84A4-B84BA52C917F}"/>
                </a:ext>
              </a:extLst>
            </p:cNvPr>
            <p:cNvSpPr/>
            <p:nvPr/>
          </p:nvSpPr>
          <p:spPr>
            <a:xfrm>
              <a:off x="4119533" y="5324465"/>
              <a:ext cx="225213" cy="2252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D11EB3D-22E3-49DE-831D-8A6DB7F59CF4}"/>
                </a:ext>
              </a:extLst>
            </p:cNvPr>
            <p:cNvSpPr/>
            <p:nvPr/>
          </p:nvSpPr>
          <p:spPr>
            <a:xfrm>
              <a:off x="4119533" y="5890037"/>
              <a:ext cx="225213" cy="22521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4384F5B7-8E4F-40CE-BF08-E9477827D2D8}"/>
                </a:ext>
              </a:extLst>
            </p:cNvPr>
            <p:cNvSpPr/>
            <p:nvPr/>
          </p:nvSpPr>
          <p:spPr>
            <a:xfrm>
              <a:off x="4732520" y="5184498"/>
              <a:ext cx="225213" cy="22521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F307CC03-A91D-44EF-A3C0-D3DC79C233B3}"/>
                </a:ext>
              </a:extLst>
            </p:cNvPr>
            <p:cNvCxnSpPr>
              <a:cxnSpLocks/>
              <a:stCxn id="5" idx="3"/>
              <a:endCxn id="6" idx="0"/>
            </p:cNvCxnSpPr>
            <p:nvPr/>
          </p:nvCxnSpPr>
          <p:spPr>
            <a:xfrm flipH="1">
              <a:off x="3766476" y="4905666"/>
              <a:ext cx="145588" cy="4187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EC32DFF7-6DA8-44F2-9A9D-902A1C5F08A6}"/>
                </a:ext>
              </a:extLst>
            </p:cNvPr>
            <p:cNvCxnSpPr>
              <a:stCxn id="5" idx="5"/>
              <a:endCxn id="7" idx="0"/>
            </p:cNvCxnSpPr>
            <p:nvPr/>
          </p:nvCxnSpPr>
          <p:spPr>
            <a:xfrm>
              <a:off x="4071313" y="4905666"/>
              <a:ext cx="160827" cy="4187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4D480A94-D9B8-4881-BD0C-ED1D022567CF}"/>
                </a:ext>
              </a:extLst>
            </p:cNvPr>
            <p:cNvCxnSpPr>
              <a:stCxn id="7" idx="4"/>
              <a:endCxn id="8" idx="0"/>
            </p:cNvCxnSpPr>
            <p:nvPr/>
          </p:nvCxnSpPr>
          <p:spPr>
            <a:xfrm>
              <a:off x="4232140" y="5549678"/>
              <a:ext cx="0" cy="34035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57304BC8-7057-40AF-86C6-55A8415A686C}"/>
                </a:ext>
              </a:extLst>
            </p:cNvPr>
            <p:cNvCxnSpPr>
              <a:stCxn id="6" idx="4"/>
              <a:endCxn id="8" idx="1"/>
            </p:cNvCxnSpPr>
            <p:nvPr/>
          </p:nvCxnSpPr>
          <p:spPr>
            <a:xfrm>
              <a:off x="3766476" y="5549677"/>
              <a:ext cx="386039" cy="373342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A25FC5EE-E894-419F-98C8-63F230FB8B42}"/>
                </a:ext>
              </a:extLst>
            </p:cNvPr>
            <p:cNvCxnSpPr>
              <a:stCxn id="8" idx="7"/>
              <a:endCxn id="9" idx="3"/>
            </p:cNvCxnSpPr>
            <p:nvPr/>
          </p:nvCxnSpPr>
          <p:spPr>
            <a:xfrm flipV="1">
              <a:off x="4311764" y="5376729"/>
              <a:ext cx="453738" cy="54629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C42F1F27-FFFB-4D77-9272-D0B93FFD0208}"/>
                </a:ext>
              </a:extLst>
            </p:cNvPr>
            <p:cNvCxnSpPr>
              <a:stCxn id="7" idx="6"/>
              <a:endCxn id="9" idx="2"/>
            </p:cNvCxnSpPr>
            <p:nvPr/>
          </p:nvCxnSpPr>
          <p:spPr>
            <a:xfrm flipV="1">
              <a:off x="4344746" y="5297105"/>
              <a:ext cx="387774" cy="13996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F0C2550E-6A0E-433A-9240-8759DCE147AF}"/>
                </a:ext>
              </a:extLst>
            </p:cNvPr>
            <p:cNvCxnSpPr>
              <a:stCxn id="9" idx="1"/>
              <a:endCxn id="5" idx="6"/>
            </p:cNvCxnSpPr>
            <p:nvPr/>
          </p:nvCxnSpPr>
          <p:spPr>
            <a:xfrm flipH="1" flipV="1">
              <a:off x="4104295" y="4826042"/>
              <a:ext cx="661207" cy="391438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17ECD6A2-DCC4-47FC-B43A-EF7BBF32BD9C}"/>
                </a:ext>
              </a:extLst>
            </p:cNvPr>
            <p:cNvSpPr txBox="1"/>
            <p:nvPr/>
          </p:nvSpPr>
          <p:spPr>
            <a:xfrm>
              <a:off x="3421799" y="4607234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∃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B6FD975-2A9F-4429-AAE3-F09DCF169CF2}"/>
              </a:ext>
            </a:extLst>
          </p:cNvPr>
          <p:cNvGrpSpPr/>
          <p:nvPr/>
        </p:nvGrpSpPr>
        <p:grpSpPr>
          <a:xfrm>
            <a:off x="6269102" y="3034975"/>
            <a:ext cx="1550250" cy="1508696"/>
            <a:chOff x="7352835" y="4601141"/>
            <a:chExt cx="1550250" cy="1508696"/>
          </a:xfrm>
        </p:grpSpPr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86433F27-5037-4A1E-B790-2B4819524A86}"/>
                </a:ext>
              </a:extLst>
            </p:cNvPr>
            <p:cNvSpPr/>
            <p:nvPr/>
          </p:nvSpPr>
          <p:spPr>
            <a:xfrm>
              <a:off x="7826664" y="4708023"/>
              <a:ext cx="225213" cy="22521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Gerade Verbindung mit Pfeil 53">
              <a:extLst>
                <a:ext uri="{FF2B5EF4-FFF2-40B4-BE49-F238E27FC236}">
                  <a16:creationId xmlns:a16="http://schemas.microsoft.com/office/drawing/2014/main" id="{A96A2336-90AE-40A5-83A2-6D5358063EDA}"/>
                </a:ext>
              </a:extLst>
            </p:cNvPr>
            <p:cNvCxnSpPr>
              <a:cxnSpLocks/>
              <a:stCxn id="51" idx="3"/>
            </p:cNvCxnSpPr>
            <p:nvPr/>
          </p:nvCxnSpPr>
          <p:spPr>
            <a:xfrm flipH="1">
              <a:off x="7714058" y="4900254"/>
              <a:ext cx="145588" cy="41879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mit Pfeil 54">
              <a:extLst>
                <a:ext uri="{FF2B5EF4-FFF2-40B4-BE49-F238E27FC236}">
                  <a16:creationId xmlns:a16="http://schemas.microsoft.com/office/drawing/2014/main" id="{12B492D2-8A6B-40C9-8271-BB5E63BA0549}"/>
                </a:ext>
              </a:extLst>
            </p:cNvPr>
            <p:cNvCxnSpPr>
              <a:cxnSpLocks/>
              <a:stCxn id="51" idx="5"/>
            </p:cNvCxnSpPr>
            <p:nvPr/>
          </p:nvCxnSpPr>
          <p:spPr>
            <a:xfrm>
              <a:off x="8018895" y="4900254"/>
              <a:ext cx="160827" cy="41879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mit Pfeil 55">
              <a:extLst>
                <a:ext uri="{FF2B5EF4-FFF2-40B4-BE49-F238E27FC236}">
                  <a16:creationId xmlns:a16="http://schemas.microsoft.com/office/drawing/2014/main" id="{0825DFF5-F473-4857-9AE5-DFC73F51579B}"/>
                </a:ext>
              </a:extLst>
            </p:cNvPr>
            <p:cNvCxnSpPr>
              <a:cxnSpLocks/>
            </p:cNvCxnSpPr>
            <p:nvPr/>
          </p:nvCxnSpPr>
          <p:spPr>
            <a:xfrm>
              <a:off x="8179722" y="5544266"/>
              <a:ext cx="0" cy="34035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>
              <a:extLst>
                <a:ext uri="{FF2B5EF4-FFF2-40B4-BE49-F238E27FC236}">
                  <a16:creationId xmlns:a16="http://schemas.microsoft.com/office/drawing/2014/main" id="{7716E308-0691-4B99-B9FF-BB008698E78E}"/>
                </a:ext>
              </a:extLst>
            </p:cNvPr>
            <p:cNvCxnSpPr>
              <a:cxnSpLocks/>
            </p:cNvCxnSpPr>
            <p:nvPr/>
          </p:nvCxnSpPr>
          <p:spPr>
            <a:xfrm>
              <a:off x="7714058" y="5544265"/>
              <a:ext cx="386039" cy="373342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>
              <a:extLst>
                <a:ext uri="{FF2B5EF4-FFF2-40B4-BE49-F238E27FC236}">
                  <a16:creationId xmlns:a16="http://schemas.microsoft.com/office/drawing/2014/main" id="{B6F2BB74-5060-4526-B6A2-E6FE2CC88D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9346" y="5371317"/>
              <a:ext cx="453738" cy="54629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mit Pfeil 58">
              <a:extLst>
                <a:ext uri="{FF2B5EF4-FFF2-40B4-BE49-F238E27FC236}">
                  <a16:creationId xmlns:a16="http://schemas.microsoft.com/office/drawing/2014/main" id="{3762FC7B-435B-4D3B-9E1B-256611AFDB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2328" y="5291693"/>
              <a:ext cx="387774" cy="13996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mit Pfeil 59">
              <a:extLst>
                <a:ext uri="{FF2B5EF4-FFF2-40B4-BE49-F238E27FC236}">
                  <a16:creationId xmlns:a16="http://schemas.microsoft.com/office/drawing/2014/main" id="{72173F60-A1AE-44AC-9973-C46E084E016F}"/>
                </a:ext>
              </a:extLst>
            </p:cNvPr>
            <p:cNvCxnSpPr>
              <a:cxnSpLocks/>
              <a:endCxn id="51" idx="6"/>
            </p:cNvCxnSpPr>
            <p:nvPr/>
          </p:nvCxnSpPr>
          <p:spPr>
            <a:xfrm flipH="1" flipV="1">
              <a:off x="8051877" y="4820630"/>
              <a:ext cx="661207" cy="391438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857E65B2-1AA8-4E11-AEB5-7C6468B50A79}"/>
                </a:ext>
              </a:extLst>
            </p:cNvPr>
            <p:cNvSpPr/>
            <p:nvPr/>
          </p:nvSpPr>
          <p:spPr>
            <a:xfrm>
              <a:off x="8089623" y="5311789"/>
              <a:ext cx="225213" cy="22521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2AEA92AB-89E2-4177-B871-91791548E918}"/>
                </a:ext>
              </a:extLst>
            </p:cNvPr>
            <p:cNvSpPr/>
            <p:nvPr/>
          </p:nvSpPr>
          <p:spPr>
            <a:xfrm>
              <a:off x="7584961" y="5314345"/>
              <a:ext cx="225213" cy="22521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0C837727-2EC7-4DEF-99A3-1A9BBEBFD2F8}"/>
                </a:ext>
              </a:extLst>
            </p:cNvPr>
            <p:cNvSpPr/>
            <p:nvPr/>
          </p:nvSpPr>
          <p:spPr>
            <a:xfrm>
              <a:off x="8061878" y="5884624"/>
              <a:ext cx="225213" cy="22521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1D290A7D-D80B-4ED1-B4D9-44B377B248B6}"/>
                </a:ext>
              </a:extLst>
            </p:cNvPr>
            <p:cNvSpPr/>
            <p:nvPr/>
          </p:nvSpPr>
          <p:spPr>
            <a:xfrm>
              <a:off x="8677872" y="5165340"/>
              <a:ext cx="225213" cy="2252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0FFCF83C-4288-4421-A3AB-2DF96CA58F6B}"/>
                </a:ext>
              </a:extLst>
            </p:cNvPr>
            <p:cNvSpPr txBox="1"/>
            <p:nvPr/>
          </p:nvSpPr>
          <p:spPr>
            <a:xfrm>
              <a:off x="7352835" y="4601141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∃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2DDF72E-3434-46B1-A9DF-DB7569BB0AB5}"/>
              </a:ext>
            </a:extLst>
          </p:cNvPr>
          <p:cNvGrpSpPr/>
          <p:nvPr/>
        </p:nvGrpSpPr>
        <p:grpSpPr>
          <a:xfrm>
            <a:off x="4286081" y="3034975"/>
            <a:ext cx="1582666" cy="1463451"/>
            <a:chOff x="5369814" y="4601141"/>
            <a:chExt cx="1582666" cy="1463451"/>
          </a:xfrm>
        </p:grpSpPr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13CCD63C-48F5-4E8B-AE5E-F7A950EFDF34}"/>
                </a:ext>
              </a:extLst>
            </p:cNvPr>
            <p:cNvSpPr/>
            <p:nvPr/>
          </p:nvSpPr>
          <p:spPr>
            <a:xfrm>
              <a:off x="5873829" y="4650715"/>
              <a:ext cx="225213" cy="22521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6E127304-5B4F-475D-A72E-424C767C717D}"/>
                </a:ext>
              </a:extLst>
            </p:cNvPr>
            <p:cNvSpPr/>
            <p:nvPr/>
          </p:nvSpPr>
          <p:spPr>
            <a:xfrm>
              <a:off x="5648616" y="5261744"/>
              <a:ext cx="225213" cy="22521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3A1AA2F3-3337-4EB1-B7B5-E8AA85863FC4}"/>
                </a:ext>
              </a:extLst>
            </p:cNvPr>
            <p:cNvSpPr/>
            <p:nvPr/>
          </p:nvSpPr>
          <p:spPr>
            <a:xfrm>
              <a:off x="6727267" y="5121778"/>
              <a:ext cx="225213" cy="22521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Gerade Verbindung mit Pfeil 41">
              <a:extLst>
                <a:ext uri="{FF2B5EF4-FFF2-40B4-BE49-F238E27FC236}">
                  <a16:creationId xmlns:a16="http://schemas.microsoft.com/office/drawing/2014/main" id="{3A9642EE-DFB9-44E1-B0A7-420E6141A3A1}"/>
                </a:ext>
              </a:extLst>
            </p:cNvPr>
            <p:cNvCxnSpPr>
              <a:cxnSpLocks/>
              <a:stCxn id="37" idx="3"/>
              <a:endCxn id="38" idx="0"/>
            </p:cNvCxnSpPr>
            <p:nvPr/>
          </p:nvCxnSpPr>
          <p:spPr>
            <a:xfrm flipH="1">
              <a:off x="5761223" y="4842946"/>
              <a:ext cx="145588" cy="41879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>
              <a:extLst>
                <a:ext uri="{FF2B5EF4-FFF2-40B4-BE49-F238E27FC236}">
                  <a16:creationId xmlns:a16="http://schemas.microsoft.com/office/drawing/2014/main" id="{4D736CB9-35E1-49C8-BFEE-F34F23170089}"/>
                </a:ext>
              </a:extLst>
            </p:cNvPr>
            <p:cNvCxnSpPr>
              <a:cxnSpLocks/>
              <a:stCxn id="37" idx="5"/>
            </p:cNvCxnSpPr>
            <p:nvPr/>
          </p:nvCxnSpPr>
          <p:spPr>
            <a:xfrm>
              <a:off x="6066060" y="4842946"/>
              <a:ext cx="160827" cy="41879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>
              <a:extLst>
                <a:ext uri="{FF2B5EF4-FFF2-40B4-BE49-F238E27FC236}">
                  <a16:creationId xmlns:a16="http://schemas.microsoft.com/office/drawing/2014/main" id="{14119FB7-AE8D-4DB4-A486-CD124545E5E0}"/>
                </a:ext>
              </a:extLst>
            </p:cNvPr>
            <p:cNvCxnSpPr>
              <a:cxnSpLocks/>
            </p:cNvCxnSpPr>
            <p:nvPr/>
          </p:nvCxnSpPr>
          <p:spPr>
            <a:xfrm>
              <a:off x="6226887" y="5486958"/>
              <a:ext cx="0" cy="34035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>
              <a:extLst>
                <a:ext uri="{FF2B5EF4-FFF2-40B4-BE49-F238E27FC236}">
                  <a16:creationId xmlns:a16="http://schemas.microsoft.com/office/drawing/2014/main" id="{BDF8D6E3-7618-43BB-8039-D437F14BBD10}"/>
                </a:ext>
              </a:extLst>
            </p:cNvPr>
            <p:cNvCxnSpPr>
              <a:cxnSpLocks/>
              <a:stCxn id="38" idx="4"/>
            </p:cNvCxnSpPr>
            <p:nvPr/>
          </p:nvCxnSpPr>
          <p:spPr>
            <a:xfrm>
              <a:off x="5761223" y="5486957"/>
              <a:ext cx="386039" cy="37334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>
              <a:extLst>
                <a:ext uri="{FF2B5EF4-FFF2-40B4-BE49-F238E27FC236}">
                  <a16:creationId xmlns:a16="http://schemas.microsoft.com/office/drawing/2014/main" id="{B36834C0-8299-4025-AFB6-032913D566A3}"/>
                </a:ext>
              </a:extLst>
            </p:cNvPr>
            <p:cNvCxnSpPr>
              <a:cxnSpLocks/>
              <a:endCxn id="41" idx="3"/>
            </p:cNvCxnSpPr>
            <p:nvPr/>
          </p:nvCxnSpPr>
          <p:spPr>
            <a:xfrm flipV="1">
              <a:off x="6306511" y="5314009"/>
              <a:ext cx="453738" cy="54629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>
              <a:extLst>
                <a:ext uri="{FF2B5EF4-FFF2-40B4-BE49-F238E27FC236}">
                  <a16:creationId xmlns:a16="http://schemas.microsoft.com/office/drawing/2014/main" id="{9E5CF0DB-FFC1-4B60-95A3-311F05D92D05}"/>
                </a:ext>
              </a:extLst>
            </p:cNvPr>
            <p:cNvCxnSpPr>
              <a:cxnSpLocks/>
              <a:endCxn id="41" idx="2"/>
            </p:cNvCxnSpPr>
            <p:nvPr/>
          </p:nvCxnSpPr>
          <p:spPr>
            <a:xfrm flipV="1">
              <a:off x="6339493" y="5234385"/>
              <a:ext cx="387774" cy="13996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92A2EB77-DAB7-4B35-80CD-6E38DCC49928}"/>
                </a:ext>
              </a:extLst>
            </p:cNvPr>
            <p:cNvCxnSpPr>
              <a:stCxn id="41" idx="1"/>
              <a:endCxn id="37" idx="6"/>
            </p:cNvCxnSpPr>
            <p:nvPr/>
          </p:nvCxnSpPr>
          <p:spPr>
            <a:xfrm flipH="1" flipV="1">
              <a:off x="6099042" y="4763322"/>
              <a:ext cx="661207" cy="391438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DC4BF46E-E6F7-4610-9DBF-B42B119A9A37}"/>
                </a:ext>
              </a:extLst>
            </p:cNvPr>
            <p:cNvSpPr/>
            <p:nvPr/>
          </p:nvSpPr>
          <p:spPr>
            <a:xfrm>
              <a:off x="6136788" y="5254481"/>
              <a:ext cx="225213" cy="22521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6345B496-BCA6-4873-922E-89DE834D1D3C}"/>
                </a:ext>
              </a:extLst>
            </p:cNvPr>
            <p:cNvSpPr/>
            <p:nvPr/>
          </p:nvSpPr>
          <p:spPr>
            <a:xfrm>
              <a:off x="6109043" y="5839379"/>
              <a:ext cx="225213" cy="2252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42EA54F9-2636-4534-ADED-D69C132EEA41}"/>
                </a:ext>
              </a:extLst>
            </p:cNvPr>
            <p:cNvSpPr txBox="1"/>
            <p:nvPr/>
          </p:nvSpPr>
          <p:spPr>
            <a:xfrm>
              <a:off x="5369814" y="4601141"/>
              <a:ext cx="3129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∀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1F2E2FE-DE60-4B27-B6A3-2CC211FC9271}"/>
              </a:ext>
            </a:extLst>
          </p:cNvPr>
          <p:cNvGrpSpPr/>
          <p:nvPr/>
        </p:nvGrpSpPr>
        <p:grpSpPr>
          <a:xfrm>
            <a:off x="8331040" y="3084549"/>
            <a:ext cx="1567589" cy="1506832"/>
            <a:chOff x="9312080" y="4595489"/>
            <a:chExt cx="1567589" cy="1506832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9F74F96E-9F60-4C50-94BF-0C6196586084}"/>
                </a:ext>
              </a:extLst>
            </p:cNvPr>
            <p:cNvSpPr/>
            <p:nvPr/>
          </p:nvSpPr>
          <p:spPr>
            <a:xfrm>
              <a:off x="9794126" y="4707162"/>
              <a:ext cx="225213" cy="22521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Gerade Verbindung mit Pfeil 67">
              <a:extLst>
                <a:ext uri="{FF2B5EF4-FFF2-40B4-BE49-F238E27FC236}">
                  <a16:creationId xmlns:a16="http://schemas.microsoft.com/office/drawing/2014/main" id="{F7C3320D-3D5E-4848-8876-ADED219FA2C4}"/>
                </a:ext>
              </a:extLst>
            </p:cNvPr>
            <p:cNvCxnSpPr>
              <a:cxnSpLocks/>
              <a:stCxn id="67" idx="3"/>
            </p:cNvCxnSpPr>
            <p:nvPr/>
          </p:nvCxnSpPr>
          <p:spPr>
            <a:xfrm flipH="1">
              <a:off x="9681520" y="4899393"/>
              <a:ext cx="145588" cy="41879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mit Pfeil 68">
              <a:extLst>
                <a:ext uri="{FF2B5EF4-FFF2-40B4-BE49-F238E27FC236}">
                  <a16:creationId xmlns:a16="http://schemas.microsoft.com/office/drawing/2014/main" id="{D3E58C5E-F9F0-42A1-BF71-C814448C4FF1}"/>
                </a:ext>
              </a:extLst>
            </p:cNvPr>
            <p:cNvCxnSpPr>
              <a:cxnSpLocks/>
              <a:stCxn id="67" idx="5"/>
            </p:cNvCxnSpPr>
            <p:nvPr/>
          </p:nvCxnSpPr>
          <p:spPr>
            <a:xfrm>
              <a:off x="9986357" y="4899393"/>
              <a:ext cx="160827" cy="41879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mit Pfeil 69">
              <a:extLst>
                <a:ext uri="{FF2B5EF4-FFF2-40B4-BE49-F238E27FC236}">
                  <a16:creationId xmlns:a16="http://schemas.microsoft.com/office/drawing/2014/main" id="{1FE21F19-0DB8-46BB-B2C3-D029ECCA3807}"/>
                </a:ext>
              </a:extLst>
            </p:cNvPr>
            <p:cNvCxnSpPr>
              <a:cxnSpLocks/>
            </p:cNvCxnSpPr>
            <p:nvPr/>
          </p:nvCxnSpPr>
          <p:spPr>
            <a:xfrm>
              <a:off x="10147184" y="5543405"/>
              <a:ext cx="0" cy="34035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mit Pfeil 70">
              <a:extLst>
                <a:ext uri="{FF2B5EF4-FFF2-40B4-BE49-F238E27FC236}">
                  <a16:creationId xmlns:a16="http://schemas.microsoft.com/office/drawing/2014/main" id="{A6572C23-8455-46F1-A0DA-6075DDB2C596}"/>
                </a:ext>
              </a:extLst>
            </p:cNvPr>
            <p:cNvCxnSpPr>
              <a:cxnSpLocks/>
            </p:cNvCxnSpPr>
            <p:nvPr/>
          </p:nvCxnSpPr>
          <p:spPr>
            <a:xfrm>
              <a:off x="9681520" y="5543404"/>
              <a:ext cx="386039" cy="373342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mit Pfeil 71">
              <a:extLst>
                <a:ext uri="{FF2B5EF4-FFF2-40B4-BE49-F238E27FC236}">
                  <a16:creationId xmlns:a16="http://schemas.microsoft.com/office/drawing/2014/main" id="{4780E77D-8C45-4CA3-9C2B-B1BB74AC4E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6808" y="5370456"/>
              <a:ext cx="453738" cy="546290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mit Pfeil 72">
              <a:extLst>
                <a:ext uri="{FF2B5EF4-FFF2-40B4-BE49-F238E27FC236}">
                  <a16:creationId xmlns:a16="http://schemas.microsoft.com/office/drawing/2014/main" id="{092A2372-47D7-4DFD-8F2C-22D5A97433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9790" y="5290832"/>
              <a:ext cx="387774" cy="13996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mit Pfeil 73">
              <a:extLst>
                <a:ext uri="{FF2B5EF4-FFF2-40B4-BE49-F238E27FC236}">
                  <a16:creationId xmlns:a16="http://schemas.microsoft.com/office/drawing/2014/main" id="{E5C92196-47A0-42F4-826A-9B448463235A}"/>
                </a:ext>
              </a:extLst>
            </p:cNvPr>
            <p:cNvCxnSpPr>
              <a:cxnSpLocks/>
              <a:endCxn id="67" idx="6"/>
            </p:cNvCxnSpPr>
            <p:nvPr/>
          </p:nvCxnSpPr>
          <p:spPr>
            <a:xfrm flipH="1" flipV="1">
              <a:off x="10019339" y="4819769"/>
              <a:ext cx="661207" cy="391438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97405A46-BBC4-459C-8A89-C6EFEC06CABA}"/>
                </a:ext>
              </a:extLst>
            </p:cNvPr>
            <p:cNvSpPr/>
            <p:nvPr/>
          </p:nvSpPr>
          <p:spPr>
            <a:xfrm>
              <a:off x="10057085" y="5310928"/>
              <a:ext cx="225213" cy="22521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8EE3CCC5-135E-4C8D-9FB1-196020BBEE90}"/>
                </a:ext>
              </a:extLst>
            </p:cNvPr>
            <p:cNvSpPr/>
            <p:nvPr/>
          </p:nvSpPr>
          <p:spPr>
            <a:xfrm>
              <a:off x="9552423" y="5313484"/>
              <a:ext cx="225213" cy="22521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5D508B7D-F077-4778-991E-90F63ED97285}"/>
                </a:ext>
              </a:extLst>
            </p:cNvPr>
            <p:cNvSpPr/>
            <p:nvPr/>
          </p:nvSpPr>
          <p:spPr>
            <a:xfrm>
              <a:off x="10654456" y="5188501"/>
              <a:ext cx="225213" cy="22521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97A51603-F609-476B-8A45-B992B61C0C17}"/>
                </a:ext>
              </a:extLst>
            </p:cNvPr>
            <p:cNvSpPr/>
            <p:nvPr/>
          </p:nvSpPr>
          <p:spPr>
            <a:xfrm>
              <a:off x="10046661" y="5877108"/>
              <a:ext cx="225213" cy="22521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E98870B5-1361-4ABA-B616-35CF2514DB53}"/>
                </a:ext>
              </a:extLst>
            </p:cNvPr>
            <p:cNvSpPr txBox="1"/>
            <p:nvPr/>
          </p:nvSpPr>
          <p:spPr>
            <a:xfrm>
              <a:off x="9312080" y="4595489"/>
              <a:ext cx="3129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∀</a:t>
              </a:r>
            </a:p>
          </p:txBody>
        </p:sp>
      </p:grpSp>
      <p:sp>
        <p:nvSpPr>
          <p:cNvPr id="25" name="Ellipse 24">
            <a:extLst>
              <a:ext uri="{FF2B5EF4-FFF2-40B4-BE49-F238E27FC236}">
                <a16:creationId xmlns:a16="http://schemas.microsoft.com/office/drawing/2014/main" id="{6F495229-7C93-4C5C-A73F-F70DA834A3DC}"/>
              </a:ext>
            </a:extLst>
          </p:cNvPr>
          <p:cNvSpPr/>
          <p:nvPr/>
        </p:nvSpPr>
        <p:spPr>
          <a:xfrm>
            <a:off x="2634216" y="1234206"/>
            <a:ext cx="225213" cy="225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6FD312B-A5E1-40DB-963D-31D6C9F9C910}"/>
              </a:ext>
            </a:extLst>
          </p:cNvPr>
          <p:cNvSpPr/>
          <p:nvPr/>
        </p:nvSpPr>
        <p:spPr>
          <a:xfrm>
            <a:off x="2409003" y="1845235"/>
            <a:ext cx="225213" cy="225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9676495C-6118-4C1E-B1CA-D646328D204B}"/>
              </a:ext>
            </a:extLst>
          </p:cNvPr>
          <p:cNvSpPr/>
          <p:nvPr/>
        </p:nvSpPr>
        <p:spPr>
          <a:xfrm>
            <a:off x="2874667" y="1845236"/>
            <a:ext cx="225213" cy="225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DD4137DD-D145-49B4-B89F-4E3225A9F6E2}"/>
              </a:ext>
            </a:extLst>
          </p:cNvPr>
          <p:cNvSpPr/>
          <p:nvPr/>
        </p:nvSpPr>
        <p:spPr>
          <a:xfrm>
            <a:off x="2874667" y="2410808"/>
            <a:ext cx="225213" cy="225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6C933814-62A9-45BE-BFAD-228595938C95}"/>
              </a:ext>
            </a:extLst>
          </p:cNvPr>
          <p:cNvSpPr/>
          <p:nvPr/>
        </p:nvSpPr>
        <p:spPr>
          <a:xfrm>
            <a:off x="3487654" y="1705269"/>
            <a:ext cx="225213" cy="225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3ADEE95B-8DCF-4581-B265-6C45573656EE}"/>
              </a:ext>
            </a:extLst>
          </p:cNvPr>
          <p:cNvCxnSpPr>
            <a:cxnSpLocks/>
            <a:stCxn id="25" idx="3"/>
            <a:endCxn id="26" idx="0"/>
          </p:cNvCxnSpPr>
          <p:nvPr/>
        </p:nvCxnSpPr>
        <p:spPr>
          <a:xfrm flipH="1">
            <a:off x="2521610" y="1426437"/>
            <a:ext cx="145588" cy="418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D03082FF-D417-4E62-AC99-9E518EB49C91}"/>
              </a:ext>
            </a:extLst>
          </p:cNvPr>
          <p:cNvCxnSpPr>
            <a:stCxn id="25" idx="5"/>
            <a:endCxn id="27" idx="0"/>
          </p:cNvCxnSpPr>
          <p:nvPr/>
        </p:nvCxnSpPr>
        <p:spPr>
          <a:xfrm>
            <a:off x="2826447" y="1426437"/>
            <a:ext cx="160827" cy="418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29871D56-B047-474A-840A-0A6B02C75050}"/>
              </a:ext>
            </a:extLst>
          </p:cNvPr>
          <p:cNvCxnSpPr>
            <a:stCxn id="27" idx="4"/>
            <a:endCxn id="28" idx="0"/>
          </p:cNvCxnSpPr>
          <p:nvPr/>
        </p:nvCxnSpPr>
        <p:spPr>
          <a:xfrm>
            <a:off x="2987274" y="2070449"/>
            <a:ext cx="0" cy="340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299DCD07-0D37-48D4-9211-6EE0CAA657CF}"/>
              </a:ext>
            </a:extLst>
          </p:cNvPr>
          <p:cNvCxnSpPr>
            <a:stCxn id="26" idx="4"/>
            <a:endCxn id="28" idx="1"/>
          </p:cNvCxnSpPr>
          <p:nvPr/>
        </p:nvCxnSpPr>
        <p:spPr>
          <a:xfrm>
            <a:off x="2521610" y="2070448"/>
            <a:ext cx="386039" cy="373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72D8D5F0-662E-4957-9A25-EB23D7135FB3}"/>
              </a:ext>
            </a:extLst>
          </p:cNvPr>
          <p:cNvCxnSpPr>
            <a:stCxn id="28" idx="7"/>
            <a:endCxn id="29" idx="3"/>
          </p:cNvCxnSpPr>
          <p:nvPr/>
        </p:nvCxnSpPr>
        <p:spPr>
          <a:xfrm flipV="1">
            <a:off x="3066898" y="1897500"/>
            <a:ext cx="453738" cy="546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1F957298-516D-49C5-B362-D27A87FBAAA2}"/>
              </a:ext>
            </a:extLst>
          </p:cNvPr>
          <p:cNvCxnSpPr>
            <a:stCxn id="27" idx="6"/>
            <a:endCxn id="29" idx="2"/>
          </p:cNvCxnSpPr>
          <p:nvPr/>
        </p:nvCxnSpPr>
        <p:spPr>
          <a:xfrm flipV="1">
            <a:off x="3099880" y="1817876"/>
            <a:ext cx="387774" cy="139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3D6176F4-40A8-4CB9-97AD-4EB2DF986114}"/>
              </a:ext>
            </a:extLst>
          </p:cNvPr>
          <p:cNvCxnSpPr>
            <a:stCxn id="29" idx="1"/>
            <a:endCxn id="25" idx="6"/>
          </p:cNvCxnSpPr>
          <p:nvPr/>
        </p:nvCxnSpPr>
        <p:spPr>
          <a:xfrm flipH="1" flipV="1">
            <a:off x="2859429" y="1346813"/>
            <a:ext cx="661207" cy="391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Ellipse 96">
            <a:extLst>
              <a:ext uri="{FF2B5EF4-FFF2-40B4-BE49-F238E27FC236}">
                <a16:creationId xmlns:a16="http://schemas.microsoft.com/office/drawing/2014/main" id="{1DF8CAF5-42BF-48B2-8E6E-044523613607}"/>
              </a:ext>
            </a:extLst>
          </p:cNvPr>
          <p:cNvSpPr/>
          <p:nvPr/>
        </p:nvSpPr>
        <p:spPr>
          <a:xfrm>
            <a:off x="2634216" y="1234510"/>
            <a:ext cx="225213" cy="2252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8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6" grpId="0" animBg="1"/>
      <p:bldP spid="82" grpId="0" animBg="1"/>
      <p:bldP spid="8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278D3795-D894-45E0-A217-8C26D9A0926C}"/>
              </a:ext>
            </a:extLst>
          </p:cNvPr>
          <p:cNvCxnSpPr>
            <a:cxnSpLocks/>
          </p:cNvCxnSpPr>
          <p:nvPr/>
        </p:nvCxnSpPr>
        <p:spPr>
          <a:xfrm flipH="1">
            <a:off x="3506110" y="4426559"/>
            <a:ext cx="501226" cy="342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92E3125B-9AB2-4762-AA01-1A18AB5CBA69}"/>
              </a:ext>
            </a:extLst>
          </p:cNvPr>
          <p:cNvCxnSpPr>
            <a:cxnSpLocks/>
          </p:cNvCxnSpPr>
          <p:nvPr/>
        </p:nvCxnSpPr>
        <p:spPr>
          <a:xfrm>
            <a:off x="4007336" y="4426559"/>
            <a:ext cx="0" cy="342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59A97CF7-E933-4578-97A9-59CE76742732}"/>
              </a:ext>
            </a:extLst>
          </p:cNvPr>
          <p:cNvCxnSpPr>
            <a:cxnSpLocks/>
          </p:cNvCxnSpPr>
          <p:nvPr/>
        </p:nvCxnSpPr>
        <p:spPr>
          <a:xfrm>
            <a:off x="4007336" y="4426559"/>
            <a:ext cx="501226" cy="342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B8DAA8B6-EFBB-4B87-961A-429FE8F97A7E}"/>
              </a:ext>
            </a:extLst>
          </p:cNvPr>
          <p:cNvCxnSpPr>
            <a:cxnSpLocks/>
          </p:cNvCxnSpPr>
          <p:nvPr/>
        </p:nvCxnSpPr>
        <p:spPr>
          <a:xfrm flipH="1">
            <a:off x="1611692" y="4419070"/>
            <a:ext cx="501226" cy="342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9DBB49DB-C8A1-4000-8A85-59755AED8AA1}"/>
              </a:ext>
            </a:extLst>
          </p:cNvPr>
          <p:cNvCxnSpPr>
            <a:cxnSpLocks/>
          </p:cNvCxnSpPr>
          <p:nvPr/>
        </p:nvCxnSpPr>
        <p:spPr>
          <a:xfrm>
            <a:off x="2112918" y="4419070"/>
            <a:ext cx="0" cy="342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DAAB737F-EB31-4748-B9FC-25E62B79BF33}"/>
              </a:ext>
            </a:extLst>
          </p:cNvPr>
          <p:cNvCxnSpPr>
            <a:cxnSpLocks/>
          </p:cNvCxnSpPr>
          <p:nvPr/>
        </p:nvCxnSpPr>
        <p:spPr>
          <a:xfrm>
            <a:off x="2112918" y="4419070"/>
            <a:ext cx="501226" cy="342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71">
            <a:extLst>
              <a:ext uri="{FF2B5EF4-FFF2-40B4-BE49-F238E27FC236}">
                <a16:creationId xmlns:a16="http://schemas.microsoft.com/office/drawing/2014/main" id="{1815BBE8-E2C3-40C7-B191-991FE81B43B7}"/>
              </a:ext>
            </a:extLst>
          </p:cNvPr>
          <p:cNvSpPr/>
          <p:nvPr/>
        </p:nvSpPr>
        <p:spPr>
          <a:xfrm>
            <a:off x="3914826" y="3310572"/>
            <a:ext cx="230294" cy="230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91133B34-08D3-405F-8AAD-97635EEA135D}"/>
              </a:ext>
            </a:extLst>
          </p:cNvPr>
          <p:cNvSpPr/>
          <p:nvPr/>
        </p:nvSpPr>
        <p:spPr>
          <a:xfrm>
            <a:off x="4416276" y="3672201"/>
            <a:ext cx="230294" cy="230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52774A3F-2D61-4A2E-8E69-9CB1DBBD27DE}"/>
              </a:ext>
            </a:extLst>
          </p:cNvPr>
          <p:cNvSpPr/>
          <p:nvPr/>
        </p:nvSpPr>
        <p:spPr>
          <a:xfrm>
            <a:off x="3918212" y="4262225"/>
            <a:ext cx="230294" cy="230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BEA2A0FF-20FE-475E-9FE7-7B1999DB8D1A}"/>
              </a:ext>
            </a:extLst>
          </p:cNvPr>
          <p:cNvSpPr/>
          <p:nvPr/>
        </p:nvSpPr>
        <p:spPr>
          <a:xfrm>
            <a:off x="3416986" y="3679719"/>
            <a:ext cx="230294" cy="230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356932E0-E67E-4A7B-A7EB-1365AF69341C}"/>
              </a:ext>
            </a:extLst>
          </p:cNvPr>
          <p:cNvSpPr/>
          <p:nvPr/>
        </p:nvSpPr>
        <p:spPr>
          <a:xfrm>
            <a:off x="2014906" y="4255452"/>
            <a:ext cx="230294" cy="230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EC5D84-3043-4FD8-B8FD-1A8670EF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Othello is in </a:t>
            </a:r>
            <a:r>
              <a:rPr lang="en-US" b="1" dirty="0"/>
              <a:t>PSPACE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B149AE-31BA-4FD0-9698-139E2CF24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11133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NP: non-deterministic Turing Machines (NTM)</a:t>
            </a:r>
          </a:p>
          <a:p>
            <a:pPr marL="0" indent="0">
              <a:buNone/>
            </a:pPr>
            <a:r>
              <a:rPr lang="en-US" dirty="0"/>
              <a:t>PSPACE: alternating Turing Machines (ATM)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6F76F7-B757-4085-8DDC-8A1B8DC9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6</a:t>
            </a:fld>
            <a:endParaRPr lang="de-CH" dirty="0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4C72CEB-413C-4ABD-B559-D217072EC2AF}"/>
              </a:ext>
            </a:extLst>
          </p:cNvPr>
          <p:cNvSpPr txBox="1"/>
          <p:nvPr/>
        </p:nvSpPr>
        <p:spPr>
          <a:xfrm>
            <a:off x="11534987" y="521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D801284-8D96-4235-BF63-5FF8ECF8C14B}"/>
              </a:ext>
            </a:extLst>
          </p:cNvPr>
          <p:cNvSpPr/>
          <p:nvPr/>
        </p:nvSpPr>
        <p:spPr>
          <a:xfrm>
            <a:off x="9632431" y="3313853"/>
            <a:ext cx="230294" cy="230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∃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6D9607C-7EF9-4B66-A248-339F948DC62D}"/>
              </a:ext>
            </a:extLst>
          </p:cNvPr>
          <p:cNvSpPr/>
          <p:nvPr/>
        </p:nvSpPr>
        <p:spPr>
          <a:xfrm>
            <a:off x="9131205" y="3680458"/>
            <a:ext cx="230294" cy="230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∀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C08EB2B-DEEA-4FCC-8505-8FC1298172B9}"/>
              </a:ext>
            </a:extLst>
          </p:cNvPr>
          <p:cNvSpPr/>
          <p:nvPr/>
        </p:nvSpPr>
        <p:spPr>
          <a:xfrm>
            <a:off x="10133657" y="3680458"/>
            <a:ext cx="230294" cy="230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∀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35A9E9-EAFB-4F64-982B-D0CF42AEF1B3}"/>
              </a:ext>
            </a:extLst>
          </p:cNvPr>
          <p:cNvSpPr/>
          <p:nvPr/>
        </p:nvSpPr>
        <p:spPr>
          <a:xfrm>
            <a:off x="10133657" y="4253441"/>
            <a:ext cx="230294" cy="2302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A8143D1-297B-495F-BF52-CA0177B6C677}"/>
              </a:ext>
            </a:extLst>
          </p:cNvPr>
          <p:cNvCxnSpPr>
            <a:stCxn id="8" idx="3"/>
            <a:endCxn id="9" idx="7"/>
          </p:cNvCxnSpPr>
          <p:nvPr/>
        </p:nvCxnSpPr>
        <p:spPr>
          <a:xfrm flipH="1">
            <a:off x="9327773" y="3510421"/>
            <a:ext cx="338384" cy="203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F12FB90-EC73-4677-A1AC-421499216C44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9747578" y="3544147"/>
            <a:ext cx="0" cy="1363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48B02A1-5248-473F-BC4C-B790545C7089}"/>
              </a:ext>
            </a:extLst>
          </p:cNvPr>
          <p:cNvCxnSpPr>
            <a:cxnSpLocks/>
            <a:stCxn id="8" idx="5"/>
            <a:endCxn id="10" idx="0"/>
          </p:cNvCxnSpPr>
          <p:nvPr/>
        </p:nvCxnSpPr>
        <p:spPr>
          <a:xfrm>
            <a:off x="9828999" y="3510421"/>
            <a:ext cx="419805" cy="170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6FADFC4-F644-4870-96EC-0157D94F28FC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8850111" y="3910752"/>
            <a:ext cx="396241" cy="342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A8998B9-9C54-4412-B802-BE0014687A75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8348885" y="3877026"/>
            <a:ext cx="816046" cy="376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B4E10D9-CCF2-43A5-BAAE-6DE202F41839}"/>
              </a:ext>
            </a:extLst>
          </p:cNvPr>
          <p:cNvCxnSpPr>
            <a:cxnSpLocks/>
            <a:stCxn id="9" idx="3"/>
            <a:endCxn id="28" idx="0"/>
          </p:cNvCxnSpPr>
          <p:nvPr/>
        </p:nvCxnSpPr>
        <p:spPr>
          <a:xfrm flipH="1">
            <a:off x="7847659" y="3877026"/>
            <a:ext cx="1317272" cy="376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DC70AA2E-7AEB-4165-908B-E302C6B541EA}"/>
              </a:ext>
            </a:extLst>
          </p:cNvPr>
          <p:cNvCxnSpPr>
            <a:cxnSpLocks/>
            <a:stCxn id="10" idx="4"/>
            <a:endCxn id="24" idx="0"/>
          </p:cNvCxnSpPr>
          <p:nvPr/>
        </p:nvCxnSpPr>
        <p:spPr>
          <a:xfrm flipH="1">
            <a:off x="9747578" y="3910752"/>
            <a:ext cx="501226" cy="342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AEE0D9A3-5351-4250-8FC4-1CE75CB2432D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10248804" y="3910752"/>
            <a:ext cx="0" cy="342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E0A33DD8-71D3-4628-9806-391FCD1A218A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10248804" y="3910752"/>
            <a:ext cx="501226" cy="342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65E9FE8-A3D8-4838-BC32-AFCD2D43F91A}"/>
              </a:ext>
            </a:extLst>
          </p:cNvPr>
          <p:cNvCxnSpPr>
            <a:cxnSpLocks/>
          </p:cNvCxnSpPr>
          <p:nvPr/>
        </p:nvCxnSpPr>
        <p:spPr>
          <a:xfrm flipH="1">
            <a:off x="9226880" y="4426559"/>
            <a:ext cx="501226" cy="342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81B4F536-17F6-45CD-B483-27767AD9EBF5}"/>
              </a:ext>
            </a:extLst>
          </p:cNvPr>
          <p:cNvCxnSpPr>
            <a:cxnSpLocks/>
          </p:cNvCxnSpPr>
          <p:nvPr/>
        </p:nvCxnSpPr>
        <p:spPr>
          <a:xfrm>
            <a:off x="9728106" y="4426559"/>
            <a:ext cx="0" cy="342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A19E7B05-9684-4699-A7E0-3B502C8508D5}"/>
              </a:ext>
            </a:extLst>
          </p:cNvPr>
          <p:cNvCxnSpPr>
            <a:cxnSpLocks/>
          </p:cNvCxnSpPr>
          <p:nvPr/>
        </p:nvCxnSpPr>
        <p:spPr>
          <a:xfrm>
            <a:off x="9728106" y="4426559"/>
            <a:ext cx="501226" cy="342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1E8A6613-0156-4AC1-9C58-D9E68965F7AD}"/>
              </a:ext>
            </a:extLst>
          </p:cNvPr>
          <p:cNvSpPr/>
          <p:nvPr/>
        </p:nvSpPr>
        <p:spPr>
          <a:xfrm>
            <a:off x="9632431" y="4253441"/>
            <a:ext cx="230294" cy="230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∀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0DC3E501-8AF6-4009-92E5-14EAD3A71F2C}"/>
              </a:ext>
            </a:extLst>
          </p:cNvPr>
          <p:cNvCxnSpPr>
            <a:cxnSpLocks/>
          </p:cNvCxnSpPr>
          <p:nvPr/>
        </p:nvCxnSpPr>
        <p:spPr>
          <a:xfrm flipH="1">
            <a:off x="7332462" y="4419070"/>
            <a:ext cx="501226" cy="342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2C20EE0-DE57-4984-92F4-EE4D696BF1F6}"/>
              </a:ext>
            </a:extLst>
          </p:cNvPr>
          <p:cNvCxnSpPr>
            <a:cxnSpLocks/>
          </p:cNvCxnSpPr>
          <p:nvPr/>
        </p:nvCxnSpPr>
        <p:spPr>
          <a:xfrm>
            <a:off x="7833688" y="4419070"/>
            <a:ext cx="0" cy="342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C8785FB1-57C4-4839-B4D4-DD35A18F9F51}"/>
              </a:ext>
            </a:extLst>
          </p:cNvPr>
          <p:cNvCxnSpPr>
            <a:cxnSpLocks/>
          </p:cNvCxnSpPr>
          <p:nvPr/>
        </p:nvCxnSpPr>
        <p:spPr>
          <a:xfrm>
            <a:off x="7833688" y="4419070"/>
            <a:ext cx="501226" cy="342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0C8BF8D6-51EB-4D6F-B8FD-0F05F91FF296}"/>
              </a:ext>
            </a:extLst>
          </p:cNvPr>
          <p:cNvSpPr/>
          <p:nvPr/>
        </p:nvSpPr>
        <p:spPr>
          <a:xfrm>
            <a:off x="7732512" y="4253441"/>
            <a:ext cx="230294" cy="230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∃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2D9A9657-999B-4ABC-A2DA-D9EC21F695FC}"/>
              </a:ext>
            </a:extLst>
          </p:cNvPr>
          <p:cNvSpPr/>
          <p:nvPr/>
        </p:nvSpPr>
        <p:spPr>
          <a:xfrm>
            <a:off x="10622609" y="4253441"/>
            <a:ext cx="230294" cy="2302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84C975E3-686B-46E3-84C7-0BC09087B82D}"/>
              </a:ext>
            </a:extLst>
          </p:cNvPr>
          <p:cNvSpPr/>
          <p:nvPr/>
        </p:nvSpPr>
        <p:spPr>
          <a:xfrm>
            <a:off x="9623121" y="4768548"/>
            <a:ext cx="230294" cy="2302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EB137DEB-0F07-4074-A1B8-31DA3D42ABCF}"/>
              </a:ext>
            </a:extLst>
          </p:cNvPr>
          <p:cNvSpPr/>
          <p:nvPr/>
        </p:nvSpPr>
        <p:spPr>
          <a:xfrm>
            <a:off x="10114185" y="4768548"/>
            <a:ext cx="230294" cy="23029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36D1C1F4-B7FB-4C81-9C27-A88DCB90B6AC}"/>
              </a:ext>
            </a:extLst>
          </p:cNvPr>
          <p:cNvSpPr/>
          <p:nvPr/>
        </p:nvSpPr>
        <p:spPr>
          <a:xfrm>
            <a:off x="9111734" y="4768548"/>
            <a:ext cx="230294" cy="23029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1F2762A2-F5DF-433C-B73A-D79AB05028AA}"/>
              </a:ext>
            </a:extLst>
          </p:cNvPr>
          <p:cNvSpPr/>
          <p:nvPr/>
        </p:nvSpPr>
        <p:spPr>
          <a:xfrm>
            <a:off x="9628554" y="3687020"/>
            <a:ext cx="230294" cy="23029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698D0D22-20D2-40C5-9429-5CDB9F26B55E}"/>
              </a:ext>
            </a:extLst>
          </p:cNvPr>
          <p:cNvSpPr/>
          <p:nvPr/>
        </p:nvSpPr>
        <p:spPr>
          <a:xfrm>
            <a:off x="7732511" y="4768548"/>
            <a:ext cx="230294" cy="23029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FBF9E21B-E450-44D7-8F27-AF831C8C8ADD}"/>
              </a:ext>
            </a:extLst>
          </p:cNvPr>
          <p:cNvSpPr/>
          <p:nvPr/>
        </p:nvSpPr>
        <p:spPr>
          <a:xfrm>
            <a:off x="8219767" y="4768548"/>
            <a:ext cx="230294" cy="23029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E8093C0-AA29-422A-B660-237BB29ABF18}"/>
              </a:ext>
            </a:extLst>
          </p:cNvPr>
          <p:cNvSpPr/>
          <p:nvPr/>
        </p:nvSpPr>
        <p:spPr>
          <a:xfrm>
            <a:off x="7228955" y="4768548"/>
            <a:ext cx="230294" cy="2302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B01AF1FD-9076-4E48-BA8C-EBC8785C80D7}"/>
              </a:ext>
            </a:extLst>
          </p:cNvPr>
          <p:cNvSpPr/>
          <p:nvPr/>
        </p:nvSpPr>
        <p:spPr>
          <a:xfrm>
            <a:off x="8240086" y="4253441"/>
            <a:ext cx="230294" cy="2302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AB4D680-44A2-4F8B-B563-A9524BF99772}"/>
              </a:ext>
            </a:extLst>
          </p:cNvPr>
          <p:cNvSpPr/>
          <p:nvPr/>
        </p:nvSpPr>
        <p:spPr>
          <a:xfrm>
            <a:off x="8747238" y="4253827"/>
            <a:ext cx="230294" cy="2302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E0D46E47-55EA-4F55-AEBB-B05F923801BB}"/>
                  </a:ext>
                </a:extLst>
              </p14:cNvPr>
              <p14:cNvContentPartPr/>
              <p14:nvPr/>
            </p14:nvContentPartPr>
            <p14:xfrm>
              <a:off x="7078731" y="3103882"/>
              <a:ext cx="3067200" cy="20764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E0D46E47-55EA-4F55-AEBB-B05F923801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4411" y="3099561"/>
                <a:ext cx="3075840" cy="2085121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Ellipse 38">
            <a:extLst>
              <a:ext uri="{FF2B5EF4-FFF2-40B4-BE49-F238E27FC236}">
                <a16:creationId xmlns:a16="http://schemas.microsoft.com/office/drawing/2014/main" id="{1C11471C-7970-4E48-806D-2AB3CDAB4BEE}"/>
              </a:ext>
            </a:extLst>
          </p:cNvPr>
          <p:cNvSpPr/>
          <p:nvPr/>
        </p:nvSpPr>
        <p:spPr>
          <a:xfrm>
            <a:off x="3911661" y="3313853"/>
            <a:ext cx="230294" cy="230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∃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F4816FA-1343-496F-A689-AE21BE188743}"/>
              </a:ext>
            </a:extLst>
          </p:cNvPr>
          <p:cNvSpPr/>
          <p:nvPr/>
        </p:nvSpPr>
        <p:spPr>
          <a:xfrm>
            <a:off x="3410435" y="3680458"/>
            <a:ext cx="230294" cy="230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∃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9571F395-1557-4177-AD07-A7909F865432}"/>
              </a:ext>
            </a:extLst>
          </p:cNvPr>
          <p:cNvSpPr/>
          <p:nvPr/>
        </p:nvSpPr>
        <p:spPr>
          <a:xfrm>
            <a:off x="4412887" y="3680458"/>
            <a:ext cx="230294" cy="230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∃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B7E84A5C-CA5B-497C-81C3-C25740544EB6}"/>
              </a:ext>
            </a:extLst>
          </p:cNvPr>
          <p:cNvSpPr/>
          <p:nvPr/>
        </p:nvSpPr>
        <p:spPr>
          <a:xfrm>
            <a:off x="4412887" y="4253441"/>
            <a:ext cx="230294" cy="2302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5E2B5ADB-5118-4487-BC01-752BF3EFAF1A}"/>
              </a:ext>
            </a:extLst>
          </p:cNvPr>
          <p:cNvCxnSpPr>
            <a:stCxn id="39" idx="3"/>
            <a:endCxn id="40" idx="7"/>
          </p:cNvCxnSpPr>
          <p:nvPr/>
        </p:nvCxnSpPr>
        <p:spPr>
          <a:xfrm flipH="1">
            <a:off x="3607003" y="3510421"/>
            <a:ext cx="338384" cy="203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5B48BF70-2E3F-4F24-817C-92F27805FEFB}"/>
              </a:ext>
            </a:extLst>
          </p:cNvPr>
          <p:cNvCxnSpPr>
            <a:cxnSpLocks/>
            <a:stCxn id="39" idx="4"/>
          </p:cNvCxnSpPr>
          <p:nvPr/>
        </p:nvCxnSpPr>
        <p:spPr>
          <a:xfrm>
            <a:off x="4026808" y="3544147"/>
            <a:ext cx="0" cy="1363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9BDB5DAD-9EB8-47C7-91B1-12EEAFAAB91B}"/>
              </a:ext>
            </a:extLst>
          </p:cNvPr>
          <p:cNvCxnSpPr>
            <a:cxnSpLocks/>
            <a:stCxn id="39" idx="5"/>
            <a:endCxn id="41" idx="0"/>
          </p:cNvCxnSpPr>
          <p:nvPr/>
        </p:nvCxnSpPr>
        <p:spPr>
          <a:xfrm>
            <a:off x="4108229" y="3510421"/>
            <a:ext cx="419805" cy="170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0832E36B-3177-447B-A3F4-E3DB81AFE400}"/>
              </a:ext>
            </a:extLst>
          </p:cNvPr>
          <p:cNvCxnSpPr>
            <a:cxnSpLocks/>
            <a:stCxn id="40" idx="4"/>
          </p:cNvCxnSpPr>
          <p:nvPr/>
        </p:nvCxnSpPr>
        <p:spPr>
          <a:xfrm flipH="1">
            <a:off x="3129341" y="3910752"/>
            <a:ext cx="396241" cy="342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F1FB0517-D106-4022-A4EF-9D805CE5D335}"/>
              </a:ext>
            </a:extLst>
          </p:cNvPr>
          <p:cNvCxnSpPr>
            <a:cxnSpLocks/>
            <a:stCxn id="40" idx="3"/>
          </p:cNvCxnSpPr>
          <p:nvPr/>
        </p:nvCxnSpPr>
        <p:spPr>
          <a:xfrm flipH="1">
            <a:off x="2628115" y="3877026"/>
            <a:ext cx="816046" cy="376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EAB33F92-BA84-4CB5-A75D-9D9D0CC5ADB3}"/>
              </a:ext>
            </a:extLst>
          </p:cNvPr>
          <p:cNvCxnSpPr>
            <a:cxnSpLocks/>
            <a:stCxn id="40" idx="3"/>
            <a:endCxn id="60" idx="0"/>
          </p:cNvCxnSpPr>
          <p:nvPr/>
        </p:nvCxnSpPr>
        <p:spPr>
          <a:xfrm flipH="1">
            <a:off x="2126889" y="3877026"/>
            <a:ext cx="1317272" cy="376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F134A0C0-34CA-40F2-B0A3-B718F7C1A5FC}"/>
              </a:ext>
            </a:extLst>
          </p:cNvPr>
          <p:cNvCxnSpPr>
            <a:cxnSpLocks/>
            <a:stCxn id="41" idx="4"/>
            <a:endCxn id="56" idx="0"/>
          </p:cNvCxnSpPr>
          <p:nvPr/>
        </p:nvCxnSpPr>
        <p:spPr>
          <a:xfrm flipH="1">
            <a:off x="4026808" y="3910752"/>
            <a:ext cx="501226" cy="342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AF592690-AECB-4D4D-B751-430F34D7682E}"/>
              </a:ext>
            </a:extLst>
          </p:cNvPr>
          <p:cNvCxnSpPr>
            <a:cxnSpLocks/>
            <a:stCxn id="41" idx="4"/>
            <a:endCxn id="42" idx="0"/>
          </p:cNvCxnSpPr>
          <p:nvPr/>
        </p:nvCxnSpPr>
        <p:spPr>
          <a:xfrm>
            <a:off x="4528034" y="3910752"/>
            <a:ext cx="0" cy="342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1536E98B-A943-4913-B0A3-3FAA8D46FB8D}"/>
              </a:ext>
            </a:extLst>
          </p:cNvPr>
          <p:cNvCxnSpPr>
            <a:cxnSpLocks/>
            <a:stCxn id="41" idx="4"/>
          </p:cNvCxnSpPr>
          <p:nvPr/>
        </p:nvCxnSpPr>
        <p:spPr>
          <a:xfrm>
            <a:off x="4528034" y="3910752"/>
            <a:ext cx="501226" cy="342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>
            <a:extLst>
              <a:ext uri="{FF2B5EF4-FFF2-40B4-BE49-F238E27FC236}">
                <a16:creationId xmlns:a16="http://schemas.microsoft.com/office/drawing/2014/main" id="{44484E25-8CA2-42EC-BD18-3FA42961D35D}"/>
              </a:ext>
            </a:extLst>
          </p:cNvPr>
          <p:cNvSpPr/>
          <p:nvPr/>
        </p:nvSpPr>
        <p:spPr>
          <a:xfrm>
            <a:off x="3911661" y="4253441"/>
            <a:ext cx="230294" cy="230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∃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DFDBC7E-3DB0-4C76-84E5-FDF558247666}"/>
              </a:ext>
            </a:extLst>
          </p:cNvPr>
          <p:cNvSpPr/>
          <p:nvPr/>
        </p:nvSpPr>
        <p:spPr>
          <a:xfrm>
            <a:off x="2011742" y="4253441"/>
            <a:ext cx="230294" cy="230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∃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4C4C7D18-B03F-4AE3-A845-9B1DF70F1D11}"/>
              </a:ext>
            </a:extLst>
          </p:cNvPr>
          <p:cNvSpPr/>
          <p:nvPr/>
        </p:nvSpPr>
        <p:spPr>
          <a:xfrm>
            <a:off x="4901839" y="4253441"/>
            <a:ext cx="230294" cy="2302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93569A89-3F9C-42A9-87F8-1C85C204EC23}"/>
              </a:ext>
            </a:extLst>
          </p:cNvPr>
          <p:cNvSpPr/>
          <p:nvPr/>
        </p:nvSpPr>
        <p:spPr>
          <a:xfrm>
            <a:off x="3902351" y="4768548"/>
            <a:ext cx="230294" cy="2302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4031C180-AF3F-43AF-B6AC-7A42A8D4F98E}"/>
              </a:ext>
            </a:extLst>
          </p:cNvPr>
          <p:cNvSpPr/>
          <p:nvPr/>
        </p:nvSpPr>
        <p:spPr>
          <a:xfrm>
            <a:off x="4393415" y="4768548"/>
            <a:ext cx="230294" cy="23029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497FA7E-D3D2-43EF-8F08-8EC5FE1239E0}"/>
              </a:ext>
            </a:extLst>
          </p:cNvPr>
          <p:cNvSpPr/>
          <p:nvPr/>
        </p:nvSpPr>
        <p:spPr>
          <a:xfrm>
            <a:off x="3390964" y="4768548"/>
            <a:ext cx="230294" cy="23029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D9281495-3285-4552-9281-4607DB02944B}"/>
              </a:ext>
            </a:extLst>
          </p:cNvPr>
          <p:cNvSpPr/>
          <p:nvPr/>
        </p:nvSpPr>
        <p:spPr>
          <a:xfrm>
            <a:off x="3907784" y="3687020"/>
            <a:ext cx="230294" cy="23029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C5CEB777-B7BA-4D4A-BE45-D27ED05B939D}"/>
              </a:ext>
            </a:extLst>
          </p:cNvPr>
          <p:cNvSpPr/>
          <p:nvPr/>
        </p:nvSpPr>
        <p:spPr>
          <a:xfrm>
            <a:off x="2011741" y="4768548"/>
            <a:ext cx="230294" cy="23029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FB639D09-D7F8-400C-9ECD-CF16FD51DF66}"/>
              </a:ext>
            </a:extLst>
          </p:cNvPr>
          <p:cNvSpPr/>
          <p:nvPr/>
        </p:nvSpPr>
        <p:spPr>
          <a:xfrm>
            <a:off x="2498997" y="4768548"/>
            <a:ext cx="230294" cy="23029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4621DF14-AD73-454B-8ECF-F580065BD121}"/>
              </a:ext>
            </a:extLst>
          </p:cNvPr>
          <p:cNvSpPr/>
          <p:nvPr/>
        </p:nvSpPr>
        <p:spPr>
          <a:xfrm>
            <a:off x="1508185" y="4768548"/>
            <a:ext cx="230294" cy="2302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EE8FA202-95C8-43D1-A83E-E86704E5F8FF}"/>
              </a:ext>
            </a:extLst>
          </p:cNvPr>
          <p:cNvSpPr/>
          <p:nvPr/>
        </p:nvSpPr>
        <p:spPr>
          <a:xfrm>
            <a:off x="2519316" y="4253441"/>
            <a:ext cx="230294" cy="2302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5FC4B1CE-7F56-4AEA-9A1A-8C880EBB7DAD}"/>
              </a:ext>
            </a:extLst>
          </p:cNvPr>
          <p:cNvSpPr/>
          <p:nvPr/>
        </p:nvSpPr>
        <p:spPr>
          <a:xfrm>
            <a:off x="3026468" y="4253827"/>
            <a:ext cx="230294" cy="23029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9F3D8-F7DB-45FE-9ABB-9349D36E4C82}"/>
              </a:ext>
            </a:extLst>
          </p:cNvPr>
          <p:cNvSpPr txBox="1"/>
          <p:nvPr/>
        </p:nvSpPr>
        <p:spPr>
          <a:xfrm>
            <a:off x="1159324" y="2769396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NTM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2BCE421B-7F8A-4803-93F8-03A09107B253}"/>
              </a:ext>
            </a:extLst>
          </p:cNvPr>
          <p:cNvSpPr txBox="1"/>
          <p:nvPr/>
        </p:nvSpPr>
        <p:spPr>
          <a:xfrm>
            <a:off x="6789773" y="2769691"/>
            <a:ext cx="60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5183589-2687-45E5-97F6-D51EFF61AE68}"/>
              </a:ext>
            </a:extLst>
          </p:cNvPr>
          <p:cNvSpPr txBox="1"/>
          <p:nvPr/>
        </p:nvSpPr>
        <p:spPr>
          <a:xfrm>
            <a:off x="887307" y="5845387"/>
            <a:ext cx="1076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u="sng" dirty="0"/>
              <a:t>P</a:t>
            </a:r>
            <a:r>
              <a:rPr lang="en-US" dirty="0"/>
              <a:t>, </a:t>
            </a:r>
            <a:r>
              <a:rPr lang="en-US" u="sng" dirty="0"/>
              <a:t>P</a:t>
            </a:r>
            <a:r>
              <a:rPr lang="en-US" dirty="0"/>
              <a:t>SPACE: Limit depth to polynomial of input length</a:t>
            </a: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68C7EDDC-7535-4AC6-967C-551730614E87}"/>
              </a:ext>
            </a:extLst>
          </p:cNvPr>
          <p:cNvSpPr/>
          <p:nvPr/>
        </p:nvSpPr>
        <p:spPr>
          <a:xfrm>
            <a:off x="2939627" y="3201247"/>
            <a:ext cx="1343489" cy="1351429"/>
          </a:xfrm>
          <a:custGeom>
            <a:avLst/>
            <a:gdLst>
              <a:gd name="connsiteX0" fmla="*/ 135466 w 1343489"/>
              <a:gd name="connsiteY0" fmla="*/ 1350433 h 1351429"/>
              <a:gd name="connsiteX1" fmla="*/ 74506 w 1343489"/>
              <a:gd name="connsiteY1" fmla="*/ 1343660 h 1351429"/>
              <a:gd name="connsiteX2" fmla="*/ 6773 w 1343489"/>
              <a:gd name="connsiteY2" fmla="*/ 1228513 h 1351429"/>
              <a:gd name="connsiteX3" fmla="*/ 0 w 1343489"/>
              <a:gd name="connsiteY3" fmla="*/ 1147233 h 1351429"/>
              <a:gd name="connsiteX4" fmla="*/ 20320 w 1343489"/>
              <a:gd name="connsiteY4" fmla="*/ 998220 h 1351429"/>
              <a:gd name="connsiteX5" fmla="*/ 149013 w 1343489"/>
              <a:gd name="connsiteY5" fmla="*/ 761153 h 1351429"/>
              <a:gd name="connsiteX6" fmla="*/ 189653 w 1343489"/>
              <a:gd name="connsiteY6" fmla="*/ 700193 h 1351429"/>
              <a:gd name="connsiteX7" fmla="*/ 304800 w 1343489"/>
              <a:gd name="connsiteY7" fmla="*/ 557953 h 1351429"/>
              <a:gd name="connsiteX8" fmla="*/ 501226 w 1343489"/>
              <a:gd name="connsiteY8" fmla="*/ 334433 h 1351429"/>
              <a:gd name="connsiteX9" fmla="*/ 589280 w 1343489"/>
              <a:gd name="connsiteY9" fmla="*/ 253153 h 1351429"/>
              <a:gd name="connsiteX10" fmla="*/ 717973 w 1343489"/>
              <a:gd name="connsiteY10" fmla="*/ 158326 h 1351429"/>
              <a:gd name="connsiteX11" fmla="*/ 812800 w 1343489"/>
              <a:gd name="connsiteY11" fmla="*/ 90593 h 1351429"/>
              <a:gd name="connsiteX12" fmla="*/ 975360 w 1343489"/>
              <a:gd name="connsiteY12" fmla="*/ 22860 h 1351429"/>
              <a:gd name="connsiteX13" fmla="*/ 1076960 w 1343489"/>
              <a:gd name="connsiteY13" fmla="*/ 2540 h 1351429"/>
              <a:gd name="connsiteX14" fmla="*/ 1286933 w 1343489"/>
              <a:gd name="connsiteY14" fmla="*/ 36406 h 1351429"/>
              <a:gd name="connsiteX15" fmla="*/ 1314026 w 1343489"/>
              <a:gd name="connsiteY15" fmla="*/ 77046 h 1351429"/>
              <a:gd name="connsiteX16" fmla="*/ 1334346 w 1343489"/>
              <a:gd name="connsiteY16" fmla="*/ 124460 h 1351429"/>
              <a:gd name="connsiteX17" fmla="*/ 1334346 w 1343489"/>
              <a:gd name="connsiteY17" fmla="*/ 287020 h 1351429"/>
              <a:gd name="connsiteX18" fmla="*/ 1314026 w 1343489"/>
              <a:gd name="connsiteY18" fmla="*/ 320886 h 1351429"/>
              <a:gd name="connsiteX19" fmla="*/ 1225973 w 1343489"/>
              <a:gd name="connsiteY19" fmla="*/ 408940 h 1351429"/>
              <a:gd name="connsiteX20" fmla="*/ 1063413 w 1343489"/>
              <a:gd name="connsiteY20" fmla="*/ 490220 h 1351429"/>
              <a:gd name="connsiteX21" fmla="*/ 1002453 w 1343489"/>
              <a:gd name="connsiteY21" fmla="*/ 503766 h 1351429"/>
              <a:gd name="connsiteX22" fmla="*/ 955040 w 1343489"/>
              <a:gd name="connsiteY22" fmla="*/ 524086 h 1351429"/>
              <a:gd name="connsiteX23" fmla="*/ 907626 w 1343489"/>
              <a:gd name="connsiteY23" fmla="*/ 537633 h 1351429"/>
              <a:gd name="connsiteX24" fmla="*/ 799253 w 1343489"/>
              <a:gd name="connsiteY24" fmla="*/ 612140 h 1351429"/>
              <a:gd name="connsiteX25" fmla="*/ 711200 w 1343489"/>
              <a:gd name="connsiteY25" fmla="*/ 720513 h 1351429"/>
              <a:gd name="connsiteX26" fmla="*/ 616373 w 1343489"/>
              <a:gd name="connsiteY26" fmla="*/ 883073 h 1351429"/>
              <a:gd name="connsiteX27" fmla="*/ 541866 w 1343489"/>
              <a:gd name="connsiteY27" fmla="*/ 1038860 h 1351429"/>
              <a:gd name="connsiteX28" fmla="*/ 440266 w 1343489"/>
              <a:gd name="connsiteY28" fmla="*/ 1194646 h 1351429"/>
              <a:gd name="connsiteX29" fmla="*/ 399626 w 1343489"/>
              <a:gd name="connsiteY29" fmla="*/ 1221740 h 1351429"/>
              <a:gd name="connsiteX30" fmla="*/ 358986 w 1343489"/>
              <a:gd name="connsiteY30" fmla="*/ 1255606 h 1351429"/>
              <a:gd name="connsiteX31" fmla="*/ 277706 w 1343489"/>
              <a:gd name="connsiteY31" fmla="*/ 1289473 h 1351429"/>
              <a:gd name="connsiteX32" fmla="*/ 237066 w 1343489"/>
              <a:gd name="connsiteY32" fmla="*/ 1309793 h 1351429"/>
              <a:gd name="connsiteX33" fmla="*/ 182880 w 1343489"/>
              <a:gd name="connsiteY33" fmla="*/ 1323340 h 1351429"/>
              <a:gd name="connsiteX34" fmla="*/ 155786 w 1343489"/>
              <a:gd name="connsiteY34" fmla="*/ 1330113 h 1351429"/>
              <a:gd name="connsiteX35" fmla="*/ 135466 w 1343489"/>
              <a:gd name="connsiteY35" fmla="*/ 1336886 h 1351429"/>
              <a:gd name="connsiteX36" fmla="*/ 135466 w 1343489"/>
              <a:gd name="connsiteY36" fmla="*/ 1350433 h 13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43489" h="1351429">
                <a:moveTo>
                  <a:pt x="135466" y="1350433"/>
                </a:moveTo>
                <a:cubicBezTo>
                  <a:pt x="125306" y="1351562"/>
                  <a:pt x="92325" y="1353683"/>
                  <a:pt x="74506" y="1343660"/>
                </a:cubicBezTo>
                <a:cubicBezTo>
                  <a:pt x="27636" y="1317295"/>
                  <a:pt x="21611" y="1273026"/>
                  <a:pt x="6773" y="1228513"/>
                </a:cubicBezTo>
                <a:cubicBezTo>
                  <a:pt x="4515" y="1201420"/>
                  <a:pt x="0" y="1174420"/>
                  <a:pt x="0" y="1147233"/>
                </a:cubicBezTo>
                <a:cubicBezTo>
                  <a:pt x="0" y="1116741"/>
                  <a:pt x="11481" y="1027264"/>
                  <a:pt x="20320" y="998220"/>
                </a:cubicBezTo>
                <a:cubicBezTo>
                  <a:pt x="46138" y="913388"/>
                  <a:pt x="104021" y="833139"/>
                  <a:pt x="149013" y="761153"/>
                </a:cubicBezTo>
                <a:cubicBezTo>
                  <a:pt x="161956" y="740444"/>
                  <a:pt x="174287" y="719175"/>
                  <a:pt x="189653" y="700193"/>
                </a:cubicBezTo>
                <a:cubicBezTo>
                  <a:pt x="228035" y="652780"/>
                  <a:pt x="269818" y="607928"/>
                  <a:pt x="304800" y="557953"/>
                </a:cubicBezTo>
                <a:cubicBezTo>
                  <a:pt x="386585" y="441117"/>
                  <a:pt x="350990" y="484669"/>
                  <a:pt x="501226" y="334433"/>
                </a:cubicBezTo>
                <a:cubicBezTo>
                  <a:pt x="529471" y="306188"/>
                  <a:pt x="557123" y="276848"/>
                  <a:pt x="589280" y="253153"/>
                </a:cubicBezTo>
                <a:lnTo>
                  <a:pt x="717973" y="158326"/>
                </a:lnTo>
                <a:cubicBezTo>
                  <a:pt x="749388" y="135479"/>
                  <a:pt x="777531" y="106871"/>
                  <a:pt x="812800" y="90593"/>
                </a:cubicBezTo>
                <a:cubicBezTo>
                  <a:pt x="861866" y="67947"/>
                  <a:pt x="921960" y="37237"/>
                  <a:pt x="975360" y="22860"/>
                </a:cubicBezTo>
                <a:cubicBezTo>
                  <a:pt x="1008710" y="13881"/>
                  <a:pt x="1043093" y="9313"/>
                  <a:pt x="1076960" y="2540"/>
                </a:cubicBezTo>
                <a:cubicBezTo>
                  <a:pt x="1124265" y="6044"/>
                  <a:pt x="1238055" y="-18582"/>
                  <a:pt x="1286933" y="36406"/>
                </a:cubicBezTo>
                <a:cubicBezTo>
                  <a:pt x="1297749" y="48575"/>
                  <a:pt x="1306307" y="62711"/>
                  <a:pt x="1314026" y="77046"/>
                </a:cubicBezTo>
                <a:cubicBezTo>
                  <a:pt x="1322178" y="92186"/>
                  <a:pt x="1327573" y="108655"/>
                  <a:pt x="1334346" y="124460"/>
                </a:cubicBezTo>
                <a:cubicBezTo>
                  <a:pt x="1343612" y="189317"/>
                  <a:pt x="1349152" y="205590"/>
                  <a:pt x="1334346" y="287020"/>
                </a:cubicBezTo>
                <a:cubicBezTo>
                  <a:pt x="1331991" y="299972"/>
                  <a:pt x="1321769" y="310239"/>
                  <a:pt x="1314026" y="320886"/>
                </a:cubicBezTo>
                <a:cubicBezTo>
                  <a:pt x="1287868" y="356854"/>
                  <a:pt x="1262027" y="381369"/>
                  <a:pt x="1225973" y="408940"/>
                </a:cubicBezTo>
                <a:cubicBezTo>
                  <a:pt x="1168276" y="453062"/>
                  <a:pt x="1137485" y="465529"/>
                  <a:pt x="1063413" y="490220"/>
                </a:cubicBezTo>
                <a:cubicBezTo>
                  <a:pt x="1043666" y="496802"/>
                  <a:pt x="1022321" y="497557"/>
                  <a:pt x="1002453" y="503766"/>
                </a:cubicBezTo>
                <a:cubicBezTo>
                  <a:pt x="986041" y="508895"/>
                  <a:pt x="971233" y="518303"/>
                  <a:pt x="955040" y="524086"/>
                </a:cubicBezTo>
                <a:cubicBezTo>
                  <a:pt x="939560" y="529614"/>
                  <a:pt x="923431" y="533117"/>
                  <a:pt x="907626" y="537633"/>
                </a:cubicBezTo>
                <a:cubicBezTo>
                  <a:pt x="871502" y="562469"/>
                  <a:pt x="828378" y="579375"/>
                  <a:pt x="799253" y="612140"/>
                </a:cubicBezTo>
                <a:cubicBezTo>
                  <a:pt x="758859" y="657583"/>
                  <a:pt x="741797" y="672431"/>
                  <a:pt x="711200" y="720513"/>
                </a:cubicBezTo>
                <a:cubicBezTo>
                  <a:pt x="696549" y="743537"/>
                  <a:pt x="635126" y="845567"/>
                  <a:pt x="616373" y="883073"/>
                </a:cubicBezTo>
                <a:cubicBezTo>
                  <a:pt x="590630" y="934558"/>
                  <a:pt x="570425" y="988882"/>
                  <a:pt x="541866" y="1038860"/>
                </a:cubicBezTo>
                <a:cubicBezTo>
                  <a:pt x="518636" y="1079512"/>
                  <a:pt x="463400" y="1179223"/>
                  <a:pt x="440266" y="1194646"/>
                </a:cubicBezTo>
                <a:cubicBezTo>
                  <a:pt x="426719" y="1203677"/>
                  <a:pt x="412651" y="1211971"/>
                  <a:pt x="399626" y="1221740"/>
                </a:cubicBezTo>
                <a:cubicBezTo>
                  <a:pt x="385519" y="1232320"/>
                  <a:pt x="373658" y="1245825"/>
                  <a:pt x="358986" y="1255606"/>
                </a:cubicBezTo>
                <a:cubicBezTo>
                  <a:pt x="321734" y="1280441"/>
                  <a:pt x="317479" y="1272901"/>
                  <a:pt x="277706" y="1289473"/>
                </a:cubicBezTo>
                <a:cubicBezTo>
                  <a:pt x="263725" y="1295298"/>
                  <a:pt x="250906" y="1303642"/>
                  <a:pt x="237066" y="1309793"/>
                </a:cubicBezTo>
                <a:cubicBezTo>
                  <a:pt x="218915" y="1317860"/>
                  <a:pt x="202639" y="1318949"/>
                  <a:pt x="182880" y="1323340"/>
                </a:cubicBezTo>
                <a:cubicBezTo>
                  <a:pt x="173792" y="1325360"/>
                  <a:pt x="164737" y="1327556"/>
                  <a:pt x="155786" y="1330113"/>
                </a:cubicBezTo>
                <a:cubicBezTo>
                  <a:pt x="148921" y="1332074"/>
                  <a:pt x="142534" y="1335876"/>
                  <a:pt x="135466" y="1336886"/>
                </a:cubicBezTo>
                <a:cubicBezTo>
                  <a:pt x="126526" y="1338163"/>
                  <a:pt x="145626" y="1349304"/>
                  <a:pt x="135466" y="1350433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4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6" grpId="0" animBg="1"/>
      <p:bldP spid="77" grpId="0" animBg="1"/>
      <p:bldP spid="3" grpId="0" uiExpand="1" build="p"/>
      <p:bldP spid="8" grpId="0" animBg="1"/>
      <p:bldP spid="9" grpId="0" animBg="1"/>
      <p:bldP spid="10" grpId="0" animBg="1"/>
      <p:bldP spid="11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6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5" grpId="0"/>
      <p:bldP spid="78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C5D84-3043-4FD8-B8FD-1A8670EF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Othello is in </a:t>
            </a:r>
            <a:r>
              <a:rPr lang="en-US" b="1" dirty="0"/>
              <a:t>PSPACE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DB149AE-31BA-4FD0-9698-139E2CF24E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3331"/>
                <a:ext cx="10515600" cy="49781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Informal proof: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Game takes at most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moves to finish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Game tree like ATM tree</a:t>
                </a:r>
              </a:p>
              <a:p>
                <a:pPr marL="0" indent="0">
                  <a:buNone/>
                </a:pPr>
                <a:r>
                  <a:rPr lang="en-US" dirty="0"/>
                  <a:t>⇒ polynomial-time ATM</a:t>
                </a:r>
              </a:p>
              <a:p>
                <a:pPr marL="0" indent="0">
                  <a:buNone/>
                </a:pPr>
                <a:r>
                  <a:rPr lang="en-US" dirty="0"/>
                  <a:t>⇒ Othello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PSPACE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∎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DB149AE-31BA-4FD0-9698-139E2CF24E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3331"/>
                <a:ext cx="10515600" cy="4978136"/>
              </a:xfrm>
              <a:blipFill>
                <a:blip r:embed="rId2"/>
                <a:stretch>
                  <a:fillRect l="-1217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6F76F7-B757-4085-8DDC-8A1B8DC9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7</a:t>
            </a:fld>
            <a:endParaRPr lang="de-CH" dirty="0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4C72CEB-413C-4ABD-B559-D217072EC2AF}"/>
              </a:ext>
            </a:extLst>
          </p:cNvPr>
          <p:cNvSpPr txBox="1"/>
          <p:nvPr/>
        </p:nvSpPr>
        <p:spPr>
          <a:xfrm>
            <a:off x="11676118" y="3651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769F8E-B936-4402-8B51-855C2FBDB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600" y="1420222"/>
            <a:ext cx="1202137" cy="7212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F2775F2-4EE5-4F27-A70B-0E1877446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4377" y="2751014"/>
            <a:ext cx="1252116" cy="625238"/>
          </a:xfrm>
          <a:prstGeom prst="rect">
            <a:avLst/>
          </a:prstGeom>
        </p:spPr>
      </p:pic>
      <p:pic>
        <p:nvPicPr>
          <p:cNvPr id="9" name="Grafik 8" descr="Ein Bild, das suchend enthält.&#10;&#10;Automatisch generierte Beschreibung">
            <a:extLst>
              <a:ext uri="{FF2B5EF4-FFF2-40B4-BE49-F238E27FC236}">
                <a16:creationId xmlns:a16="http://schemas.microsoft.com/office/drawing/2014/main" id="{D556C3C9-4A1F-4699-8C9C-0D876CB19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98" y="2702992"/>
            <a:ext cx="1204030" cy="72128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5F888E6-0ADB-44F9-9C7F-5871C4C15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962" y="3981323"/>
            <a:ext cx="1204030" cy="72128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060A5E8-7A34-46CA-8B24-310F688283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11" y="3981323"/>
            <a:ext cx="1204030" cy="721282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7F70A7C9-DD84-4235-8A65-DFCF93901BD1}"/>
              </a:ext>
            </a:extLst>
          </p:cNvPr>
          <p:cNvCxnSpPr>
            <a:stCxn id="6" idx="2"/>
            <a:endCxn id="9" idx="0"/>
          </p:cNvCxnSpPr>
          <p:nvPr/>
        </p:nvCxnSpPr>
        <p:spPr>
          <a:xfrm flipH="1">
            <a:off x="8291513" y="2141504"/>
            <a:ext cx="1098156" cy="561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7BD6FFF9-FC79-4CFB-8B2A-D7EA87476A03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9389669" y="2141504"/>
            <a:ext cx="1140766" cy="609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77F5452E-F158-48D9-9946-8C201CD5B53F}"/>
              </a:ext>
            </a:extLst>
          </p:cNvPr>
          <p:cNvCxnSpPr>
            <a:cxnSpLocks/>
            <a:stCxn id="7" idx="2"/>
            <a:endCxn id="43" idx="0"/>
          </p:cNvCxnSpPr>
          <p:nvPr/>
        </p:nvCxnSpPr>
        <p:spPr>
          <a:xfrm>
            <a:off x="10530435" y="3376252"/>
            <a:ext cx="221350" cy="625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EB1B1E3E-6A1A-4D20-BEFF-F946BD9139B4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 flipH="1">
            <a:off x="7322926" y="3424274"/>
            <a:ext cx="968587" cy="557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6DE12CFC-F069-43B5-8396-A54388CBE800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8291513" y="3424274"/>
            <a:ext cx="952464" cy="557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338D100A-07CE-4A6D-B8B9-A6D42F644D15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7322926" y="4702605"/>
            <a:ext cx="0" cy="262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FE250F69-3081-491E-84A5-7CDEE700B5C0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9110204" y="4702605"/>
            <a:ext cx="133773" cy="124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EA9D4CC8-1628-43FC-ABDF-15965314D72A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9243977" y="4702605"/>
            <a:ext cx="145691" cy="124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5C59F2BB-6D0C-420B-ADD8-4EEE4F21D034}"/>
              </a:ext>
            </a:extLst>
          </p:cNvPr>
          <p:cNvSpPr txBox="1"/>
          <p:nvPr/>
        </p:nvSpPr>
        <p:spPr>
          <a:xfrm>
            <a:off x="7170480" y="495116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93004019-2DF8-47AA-929E-EA78C01CBEBF}"/>
              </a:ext>
            </a:extLst>
          </p:cNvPr>
          <p:cNvSpPr txBox="1"/>
          <p:nvPr/>
        </p:nvSpPr>
        <p:spPr>
          <a:xfrm>
            <a:off x="9079756" y="48242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5FAFF2E-ACAE-4019-8EDA-2E9547742F58}"/>
              </a:ext>
            </a:extLst>
          </p:cNvPr>
          <p:cNvSpPr txBox="1"/>
          <p:nvPr/>
        </p:nvSpPr>
        <p:spPr>
          <a:xfrm>
            <a:off x="9223657" y="22694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∃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CABE93CC-A2DB-464C-B32B-CCFC41D473B1}"/>
              </a:ext>
            </a:extLst>
          </p:cNvPr>
          <p:cNvSpPr txBox="1"/>
          <p:nvPr/>
        </p:nvSpPr>
        <p:spPr>
          <a:xfrm>
            <a:off x="8131052" y="359525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∀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99DBE3D1-C73B-4C90-B5A9-86C6C7AE39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9770" y="4001490"/>
            <a:ext cx="1204030" cy="601226"/>
          </a:xfrm>
          <a:prstGeom prst="rect">
            <a:avLst/>
          </a:prstGeom>
        </p:spPr>
      </p:pic>
      <p:sp>
        <p:nvSpPr>
          <p:cNvPr id="49" name="Textfeld 48">
            <a:extLst>
              <a:ext uri="{FF2B5EF4-FFF2-40B4-BE49-F238E27FC236}">
                <a16:creationId xmlns:a16="http://schemas.microsoft.com/office/drawing/2014/main" id="{DF623192-A85F-41C9-8C53-E7F85B435850}"/>
              </a:ext>
            </a:extLst>
          </p:cNvPr>
          <p:cNvSpPr txBox="1"/>
          <p:nvPr/>
        </p:nvSpPr>
        <p:spPr>
          <a:xfrm>
            <a:off x="10612683" y="497450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8D9F2FFB-C123-4B47-98DB-34171B5FF720}"/>
              </a:ext>
            </a:extLst>
          </p:cNvPr>
          <p:cNvCxnSpPr>
            <a:cxnSpLocks/>
            <a:stCxn id="43" idx="2"/>
            <a:endCxn id="49" idx="0"/>
          </p:cNvCxnSpPr>
          <p:nvPr/>
        </p:nvCxnSpPr>
        <p:spPr>
          <a:xfrm>
            <a:off x="10751785" y="4602716"/>
            <a:ext cx="13344" cy="371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feld 52">
            <a:extLst>
              <a:ext uri="{FF2B5EF4-FFF2-40B4-BE49-F238E27FC236}">
                <a16:creationId xmlns:a16="http://schemas.microsoft.com/office/drawing/2014/main" id="{31270A26-57C7-4212-888F-D316A3DFB6C2}"/>
              </a:ext>
            </a:extLst>
          </p:cNvPr>
          <p:cNvSpPr txBox="1"/>
          <p:nvPr/>
        </p:nvSpPr>
        <p:spPr>
          <a:xfrm>
            <a:off x="10751785" y="3516211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∀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9B53F8AA-EA08-4DA4-A748-906FB7EFC1CC}"/>
              </a:ext>
            </a:extLst>
          </p:cNvPr>
          <p:cNvSpPr txBox="1"/>
          <p:nvPr/>
        </p:nvSpPr>
        <p:spPr>
          <a:xfrm>
            <a:off x="10511432" y="2202182"/>
            <a:ext cx="1138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Black’s move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23E7969E-3CE3-4D5C-A7C4-45FB0B1CCD12}"/>
              </a:ext>
            </a:extLst>
          </p:cNvPr>
          <p:cNvSpPr txBox="1"/>
          <p:nvPr/>
        </p:nvSpPr>
        <p:spPr>
          <a:xfrm>
            <a:off x="11041377" y="3533932"/>
            <a:ext cx="1204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White’s move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E5AF4FA7-B9B3-4611-8F07-54E33FD13882}"/>
              </a:ext>
            </a:extLst>
          </p:cNvPr>
          <p:cNvSpPr txBox="1"/>
          <p:nvPr/>
        </p:nvSpPr>
        <p:spPr>
          <a:xfrm>
            <a:off x="11139892" y="4762497"/>
            <a:ext cx="1138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Black’s move</a:t>
            </a:r>
          </a:p>
        </p:txBody>
      </p:sp>
    </p:spTree>
    <p:extLst>
      <p:ext uri="{BB962C8B-B14F-4D97-AF65-F5344CB8AC3E}">
        <p14:creationId xmlns:p14="http://schemas.microsoft.com/office/powerpoint/2010/main" val="260904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2" grpId="0"/>
      <p:bldP spid="44" grpId="0"/>
      <p:bldP spid="46" grpId="0"/>
      <p:bldP spid="47" grpId="0"/>
      <p:bldP spid="49" grpId="0"/>
      <p:bldP spid="53" grpId="0"/>
      <p:bldP spid="54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C5D84-3043-4FD8-B8FD-1A8670EF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Othello is </a:t>
            </a:r>
            <a:r>
              <a:rPr lang="en-US" b="1" dirty="0"/>
              <a:t>PSPACE-hard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DB149AE-31BA-4FD0-9698-139E2CF24E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3331"/>
                <a:ext cx="10515600" cy="49781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GG → Othello</a:t>
                </a:r>
              </a:p>
              <a:p>
                <a:pPr marL="0" indent="0">
                  <a:buNone/>
                </a:pPr>
                <a:r>
                  <a:rPr lang="en-US" dirty="0"/>
                  <a:t>Provide TM A:</a:t>
                </a:r>
              </a:p>
              <a:p>
                <a:r>
                  <a:rPr lang="en-US" sz="2400" dirty="0"/>
                  <a:t>Polynomial-time</a:t>
                </a:r>
              </a:p>
              <a:p>
                <a:r>
                  <a:rPr lang="en-US" sz="2400" dirty="0"/>
                  <a:t>Given GG problem </a:t>
                </a:r>
                <a:r>
                  <a:rPr lang="en-US" sz="2400" i="1" dirty="0" err="1"/>
                  <a:t>ggP</a:t>
                </a:r>
                <a:r>
                  <a:rPr lang="en-US" sz="2400" dirty="0"/>
                  <a:t>, constructs</a:t>
                </a:r>
                <a:r>
                  <a:rPr lang="en-US" sz="2400" i="1" dirty="0"/>
                  <a:t> </a:t>
                </a:r>
                <a:r>
                  <a:rPr lang="en-US" sz="2400" dirty="0"/>
                  <a:t>Othello problem </a:t>
                </a:r>
                <a:r>
                  <a:rPr lang="en-US" sz="2400" i="1" dirty="0" err="1"/>
                  <a:t>oP</a:t>
                </a:r>
                <a:r>
                  <a:rPr lang="en-US" sz="2400" i="1" dirty="0"/>
                  <a:t> </a:t>
                </a:r>
                <a:r>
                  <a:rPr lang="en-US" sz="2400" dirty="0"/>
                  <a:t> := A(</a:t>
                </a:r>
                <a:r>
                  <a:rPr lang="en-US" sz="2400" i="1" dirty="0" err="1"/>
                  <a:t>ggP</a:t>
                </a:r>
                <a:r>
                  <a:rPr lang="en-US" sz="2400" dirty="0"/>
                  <a:t>),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marL="457200" lvl="1" indent="0">
                  <a:buNone/>
                </a:pPr>
                <a:r>
                  <a:rPr lang="en-US" sz="2000" i="1" dirty="0" err="1"/>
                  <a:t>ggP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GG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i="1" dirty="0" err="1"/>
                  <a:t>oP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Othello</a:t>
                </a:r>
              </a:p>
              <a:p>
                <a:pPr marL="457200" lvl="1" indent="0">
                  <a:buNone/>
                </a:pPr>
                <a:r>
                  <a:rPr lang="en-US" sz="2000" i="1" dirty="0"/>
                  <a:t>ggP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GG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de-DE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i="1" dirty="0" err="1"/>
                  <a:t>oP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Othello</a:t>
                </a:r>
                <a:endParaRPr lang="en-US" sz="2000" i="1" dirty="0"/>
              </a:p>
              <a:p>
                <a:pPr lvl="1"/>
                <a:endParaRPr lang="en-US" sz="2000" i="1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DB149AE-31BA-4FD0-9698-139E2CF24E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3331"/>
                <a:ext cx="10515600" cy="4978136"/>
              </a:xfrm>
              <a:blipFill>
                <a:blip r:embed="rId2"/>
                <a:stretch>
                  <a:fillRect l="-1217" t="-208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6F76F7-B757-4085-8DDC-8A1B8DC9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8</a:t>
            </a:fld>
            <a:endParaRPr lang="de-CH" dirty="0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4C72CEB-413C-4ABD-B559-D217072EC2AF}"/>
              </a:ext>
            </a:extLst>
          </p:cNvPr>
          <p:cNvSpPr txBox="1"/>
          <p:nvPr/>
        </p:nvSpPr>
        <p:spPr>
          <a:xfrm>
            <a:off x="11534987" y="521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5294178-AC90-42B4-8BB8-6B0A09FF0493}"/>
              </a:ext>
            </a:extLst>
          </p:cNvPr>
          <p:cNvSpPr/>
          <p:nvPr/>
        </p:nvSpPr>
        <p:spPr>
          <a:xfrm>
            <a:off x="1296249" y="4633173"/>
            <a:ext cx="225213" cy="225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1C3A092-805B-42B2-ACE6-B32EFC94E334}"/>
              </a:ext>
            </a:extLst>
          </p:cNvPr>
          <p:cNvSpPr/>
          <p:nvPr/>
        </p:nvSpPr>
        <p:spPr>
          <a:xfrm>
            <a:off x="1071036" y="5244202"/>
            <a:ext cx="225213" cy="225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5B9BAC1-F03D-447D-B0E7-D8B3F32C41B2}"/>
              </a:ext>
            </a:extLst>
          </p:cNvPr>
          <p:cNvSpPr/>
          <p:nvPr/>
        </p:nvSpPr>
        <p:spPr>
          <a:xfrm>
            <a:off x="1536700" y="5244203"/>
            <a:ext cx="225213" cy="225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DFB7F2E-D855-4DAD-B15D-936EEB9D5F4A}"/>
              </a:ext>
            </a:extLst>
          </p:cNvPr>
          <p:cNvSpPr/>
          <p:nvPr/>
        </p:nvSpPr>
        <p:spPr>
          <a:xfrm>
            <a:off x="1536700" y="5809775"/>
            <a:ext cx="225213" cy="225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0D7E539-97C6-438F-8811-CF633592D271}"/>
              </a:ext>
            </a:extLst>
          </p:cNvPr>
          <p:cNvSpPr/>
          <p:nvPr/>
        </p:nvSpPr>
        <p:spPr>
          <a:xfrm>
            <a:off x="2149687" y="5104236"/>
            <a:ext cx="225213" cy="225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77198F2-BCA8-43FF-BEE1-0BE001FEE8D9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 flipH="1">
            <a:off x="1183643" y="4825404"/>
            <a:ext cx="145588" cy="418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C1C30A0-4B37-4B9B-AED8-6E9BACCF774B}"/>
              </a:ext>
            </a:extLst>
          </p:cNvPr>
          <p:cNvCxnSpPr>
            <a:stCxn id="6" idx="5"/>
            <a:endCxn id="8" idx="0"/>
          </p:cNvCxnSpPr>
          <p:nvPr/>
        </p:nvCxnSpPr>
        <p:spPr>
          <a:xfrm>
            <a:off x="1488480" y="4825404"/>
            <a:ext cx="160827" cy="418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718CE17-614C-4E53-9919-6866E0175032}"/>
              </a:ext>
            </a:extLst>
          </p:cNvPr>
          <p:cNvCxnSpPr>
            <a:stCxn id="8" idx="4"/>
            <a:endCxn id="9" idx="0"/>
          </p:cNvCxnSpPr>
          <p:nvPr/>
        </p:nvCxnSpPr>
        <p:spPr>
          <a:xfrm>
            <a:off x="1649307" y="5469416"/>
            <a:ext cx="0" cy="340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3DEB7C88-108A-45D4-A4A2-328152E372C1}"/>
              </a:ext>
            </a:extLst>
          </p:cNvPr>
          <p:cNvCxnSpPr>
            <a:stCxn id="7" idx="4"/>
            <a:endCxn id="9" idx="1"/>
          </p:cNvCxnSpPr>
          <p:nvPr/>
        </p:nvCxnSpPr>
        <p:spPr>
          <a:xfrm>
            <a:off x="1183643" y="5469415"/>
            <a:ext cx="386039" cy="373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0FBE28D8-08BC-4B90-97DC-F7B3CB4DC02F}"/>
              </a:ext>
            </a:extLst>
          </p:cNvPr>
          <p:cNvCxnSpPr>
            <a:stCxn id="9" idx="7"/>
            <a:endCxn id="10" idx="3"/>
          </p:cNvCxnSpPr>
          <p:nvPr/>
        </p:nvCxnSpPr>
        <p:spPr>
          <a:xfrm flipV="1">
            <a:off x="1728931" y="5296467"/>
            <a:ext cx="453738" cy="546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4DDCB61F-65AB-4F6A-B29A-3BEF87472AC0}"/>
              </a:ext>
            </a:extLst>
          </p:cNvPr>
          <p:cNvCxnSpPr>
            <a:stCxn id="8" idx="6"/>
            <a:endCxn id="10" idx="2"/>
          </p:cNvCxnSpPr>
          <p:nvPr/>
        </p:nvCxnSpPr>
        <p:spPr>
          <a:xfrm flipV="1">
            <a:off x="1761913" y="5216843"/>
            <a:ext cx="387774" cy="139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7B8F89E3-AE52-48DC-9414-883D7D2FF799}"/>
              </a:ext>
            </a:extLst>
          </p:cNvPr>
          <p:cNvCxnSpPr>
            <a:stCxn id="10" idx="1"/>
            <a:endCxn id="6" idx="6"/>
          </p:cNvCxnSpPr>
          <p:nvPr/>
        </p:nvCxnSpPr>
        <p:spPr>
          <a:xfrm flipH="1" flipV="1">
            <a:off x="1521462" y="4745780"/>
            <a:ext cx="661207" cy="391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2D86522C-11F3-401C-BA0D-C049FEA2E340}"/>
              </a:ext>
            </a:extLst>
          </p:cNvPr>
          <p:cNvSpPr/>
          <p:nvPr/>
        </p:nvSpPr>
        <p:spPr>
          <a:xfrm>
            <a:off x="1296249" y="4633477"/>
            <a:ext cx="225213" cy="2252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72ACB9F8-FB31-4193-93C0-489DC34B0C65}"/>
              </a:ext>
            </a:extLst>
          </p:cNvPr>
          <p:cNvSpPr/>
          <p:nvPr/>
        </p:nvSpPr>
        <p:spPr>
          <a:xfrm>
            <a:off x="2683049" y="5153602"/>
            <a:ext cx="661207" cy="2252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50A20AA-4B42-4039-99C6-415D200E7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193" y="4863150"/>
            <a:ext cx="592886" cy="946625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75C28381-3B79-47A8-9768-7B5930D2B5C0}"/>
              </a:ext>
            </a:extLst>
          </p:cNvPr>
          <p:cNvSpPr txBox="1"/>
          <p:nvPr/>
        </p:nvSpPr>
        <p:spPr>
          <a:xfrm>
            <a:off x="2837855" y="484269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D0F265C-4C83-4882-8D9C-C1BBB5FECCFD}"/>
              </a:ext>
            </a:extLst>
          </p:cNvPr>
          <p:cNvSpPr txBox="1"/>
          <p:nvPr/>
        </p:nvSpPr>
        <p:spPr>
          <a:xfrm>
            <a:off x="3504043" y="4814051"/>
            <a:ext cx="280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</a:p>
          <a:p>
            <a:endParaRPr lang="en-US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3CF1BEA-A76A-4BE0-889A-3ACCA3B08943}"/>
              </a:ext>
            </a:extLst>
          </p:cNvPr>
          <p:cNvSpPr txBox="1"/>
          <p:nvPr/>
        </p:nvSpPr>
        <p:spPr>
          <a:xfrm>
            <a:off x="3897091" y="4814052"/>
            <a:ext cx="280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</a:p>
          <a:p>
            <a:endParaRPr lang="en-US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32F6BAF-B4E4-4163-B42B-BFC3A08F1FC6}"/>
              </a:ext>
            </a:extLst>
          </p:cNvPr>
          <p:cNvSpPr/>
          <p:nvPr/>
        </p:nvSpPr>
        <p:spPr>
          <a:xfrm>
            <a:off x="6910915" y="5090223"/>
            <a:ext cx="225213" cy="2252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18C9BBBE-D89F-4694-8740-22FC2E7DD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181" y="4558302"/>
            <a:ext cx="353442" cy="1542293"/>
          </a:xfrm>
          <a:prstGeom prst="rect">
            <a:avLst/>
          </a:prstGeom>
        </p:spPr>
      </p:pic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3B7EEFF1-B0E1-4F32-B945-DAB8AFA66698}"/>
              </a:ext>
            </a:extLst>
          </p:cNvPr>
          <p:cNvSpPr/>
          <p:nvPr/>
        </p:nvSpPr>
        <p:spPr>
          <a:xfrm>
            <a:off x="7682427" y="5104235"/>
            <a:ext cx="661207" cy="2252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2164409-965B-4DC7-8F8F-F2EE34E30EAE}"/>
              </a:ext>
            </a:extLst>
          </p:cNvPr>
          <p:cNvSpPr txBox="1"/>
          <p:nvPr/>
        </p:nvSpPr>
        <p:spPr>
          <a:xfrm>
            <a:off x="7816934" y="480127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8C0426F-4877-4A21-AC60-52413497E59D}"/>
              </a:ext>
            </a:extLst>
          </p:cNvPr>
          <p:cNvSpPr txBox="1"/>
          <p:nvPr/>
        </p:nvSpPr>
        <p:spPr>
          <a:xfrm>
            <a:off x="8588335" y="4391545"/>
            <a:ext cx="280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</a:p>
          <a:p>
            <a:endParaRPr lang="en-US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87B090E-E8F7-40F5-9CA2-5D91F51118DE}"/>
              </a:ext>
            </a:extLst>
          </p:cNvPr>
          <p:cNvSpPr txBox="1"/>
          <p:nvPr/>
        </p:nvSpPr>
        <p:spPr>
          <a:xfrm>
            <a:off x="9265070" y="4404835"/>
            <a:ext cx="280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</a:p>
          <a:p>
            <a:endParaRPr lang="en-US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538737F-1BE7-4586-8DA4-BED987C718C5}"/>
              </a:ext>
            </a:extLst>
          </p:cNvPr>
          <p:cNvSpPr txBox="1"/>
          <p:nvPr/>
        </p:nvSpPr>
        <p:spPr>
          <a:xfrm>
            <a:off x="1021467" y="6210961"/>
            <a:ext cx="109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∃ can win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4A61D6C-31D7-4BD7-9C3B-D5EBB4CCB1E8}"/>
              </a:ext>
            </a:extLst>
          </p:cNvPr>
          <p:cNvSpPr txBox="1"/>
          <p:nvPr/>
        </p:nvSpPr>
        <p:spPr>
          <a:xfrm>
            <a:off x="6266975" y="5672936"/>
            <a:ext cx="141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∃ cannot win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5AA7461C-8D6B-4395-914D-243FA57825B9}"/>
              </a:ext>
            </a:extLst>
          </p:cNvPr>
          <p:cNvSpPr txBox="1"/>
          <p:nvPr/>
        </p:nvSpPr>
        <p:spPr>
          <a:xfrm>
            <a:off x="3155571" y="5817593"/>
            <a:ext cx="144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 can win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69E3982-7B9B-48AC-915F-36BDAE59E2F5}"/>
              </a:ext>
            </a:extLst>
          </p:cNvPr>
          <p:cNvSpPr txBox="1"/>
          <p:nvPr/>
        </p:nvSpPr>
        <p:spPr>
          <a:xfrm>
            <a:off x="8162647" y="6155229"/>
            <a:ext cx="1766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 cannot win</a:t>
            </a:r>
          </a:p>
        </p:txBody>
      </p:sp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4882C8A7-D8A7-4A11-A940-1B7710C502B6}"/>
              </a:ext>
            </a:extLst>
          </p:cNvPr>
          <p:cNvSpPr/>
          <p:nvPr/>
        </p:nvSpPr>
        <p:spPr>
          <a:xfrm>
            <a:off x="514907" y="3371850"/>
            <a:ext cx="814324" cy="1606550"/>
          </a:xfrm>
          <a:custGeom>
            <a:avLst/>
            <a:gdLst>
              <a:gd name="connsiteX0" fmla="*/ 786843 w 786843"/>
              <a:gd name="connsiteY0" fmla="*/ 0 h 1625600"/>
              <a:gd name="connsiteX1" fmla="*/ 12143 w 786843"/>
              <a:gd name="connsiteY1" fmla="*/ 1219200 h 1625600"/>
              <a:gd name="connsiteX2" fmla="*/ 316943 w 786843"/>
              <a:gd name="connsiteY2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6843" h="1625600">
                <a:moveTo>
                  <a:pt x="786843" y="0"/>
                </a:moveTo>
                <a:cubicBezTo>
                  <a:pt x="438651" y="474133"/>
                  <a:pt x="90460" y="948267"/>
                  <a:pt x="12143" y="1219200"/>
                </a:cubicBezTo>
                <a:cubicBezTo>
                  <a:pt x="-66174" y="1490133"/>
                  <a:pt x="257676" y="1571625"/>
                  <a:pt x="316943" y="1625600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C904357D-0571-4361-AE33-13E4B6441FDD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842919" y="4978400"/>
            <a:ext cx="17336" cy="15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ihandform: Form 47">
            <a:extLst>
              <a:ext uri="{FF2B5EF4-FFF2-40B4-BE49-F238E27FC236}">
                <a16:creationId xmlns:a16="http://schemas.microsoft.com/office/drawing/2014/main" id="{03615A55-ED7C-4322-996D-B44DD888941B}"/>
              </a:ext>
            </a:extLst>
          </p:cNvPr>
          <p:cNvSpPr/>
          <p:nvPr/>
        </p:nvSpPr>
        <p:spPr>
          <a:xfrm>
            <a:off x="4114800" y="3683273"/>
            <a:ext cx="2444750" cy="1396727"/>
          </a:xfrm>
          <a:custGeom>
            <a:avLst/>
            <a:gdLst>
              <a:gd name="connsiteX0" fmla="*/ 0 w 2444750"/>
              <a:gd name="connsiteY0" fmla="*/ 6077 h 1396727"/>
              <a:gd name="connsiteX1" fmla="*/ 1276350 w 2444750"/>
              <a:gd name="connsiteY1" fmla="*/ 164827 h 1396727"/>
              <a:gd name="connsiteX2" fmla="*/ 1974850 w 2444750"/>
              <a:gd name="connsiteY2" fmla="*/ 1104627 h 1396727"/>
              <a:gd name="connsiteX3" fmla="*/ 2444750 w 2444750"/>
              <a:gd name="connsiteY3" fmla="*/ 1396727 h 139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750" h="1396727">
                <a:moveTo>
                  <a:pt x="0" y="6077"/>
                </a:moveTo>
                <a:cubicBezTo>
                  <a:pt x="473604" y="-6094"/>
                  <a:pt x="947208" y="-18265"/>
                  <a:pt x="1276350" y="164827"/>
                </a:cubicBezTo>
                <a:cubicBezTo>
                  <a:pt x="1605492" y="347919"/>
                  <a:pt x="1780117" y="899310"/>
                  <a:pt x="1974850" y="1104627"/>
                </a:cubicBezTo>
                <a:cubicBezTo>
                  <a:pt x="2169583" y="1309944"/>
                  <a:pt x="2307166" y="1353335"/>
                  <a:pt x="2444750" y="1396727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1CC458C3-BB1D-4547-90C8-D467671940EC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6559550" y="5080000"/>
            <a:ext cx="57150" cy="24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52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9" grpId="0" animBg="1"/>
      <p:bldP spid="10" grpId="0" animBg="1"/>
      <p:bldP spid="18" grpId="0" animBg="1"/>
      <p:bldP spid="5" grpId="0" animBg="1"/>
      <p:bldP spid="21" grpId="0"/>
      <p:bldP spid="22" grpId="0"/>
      <p:bldP spid="24" grpId="0"/>
      <p:bldP spid="25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43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C5D84-3043-4FD8-B8FD-1A8670EF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/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DB149AE-31BA-4FD0-9698-139E2CF24E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3331"/>
                <a:ext cx="10515600" cy="530325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want:</a:t>
                </a:r>
              </a:p>
              <a:p>
                <a:r>
                  <a:rPr lang="en-US" dirty="0"/>
                  <a:t>GG simulation</a:t>
                </a:r>
              </a:p>
              <a:p>
                <a:r>
                  <a:rPr lang="en-US" dirty="0"/>
                  <a:t>Mechanism to ensure GG is simulated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GG simulation:</a:t>
                </a:r>
              </a:p>
              <a:p>
                <a:r>
                  <a:rPr lang="en-US" dirty="0"/>
                  <a:t>Node-by-node translation to Othello configurations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Simulation enforcement:</a:t>
                </a:r>
              </a:p>
              <a:p>
                <a:r>
                  <a:rPr lang="en-US" dirty="0"/>
                  <a:t>Player doesn’t simulate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“make” other player win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DB149AE-31BA-4FD0-9698-139E2CF24E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3331"/>
                <a:ext cx="10515600" cy="5303256"/>
              </a:xfrm>
              <a:blipFill>
                <a:blip r:embed="rId2"/>
                <a:stretch>
                  <a:fillRect l="-1217" t="-195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6F76F7-B757-4085-8DDC-8A1B8DC9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E1F5-B71D-47C4-A74E-37B5054CECD6}" type="slidenum">
              <a:rPr lang="de-CH" smtClean="0"/>
              <a:t>9</a:t>
            </a:fld>
            <a:endParaRPr lang="de-CH" dirty="0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4C72CEB-413C-4ABD-B559-D217072EC2AF}"/>
              </a:ext>
            </a:extLst>
          </p:cNvPr>
          <p:cNvSpPr txBox="1"/>
          <p:nvPr/>
        </p:nvSpPr>
        <p:spPr>
          <a:xfrm>
            <a:off x="11534987" y="521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6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0.2|0.1|1.6|0.2|0.2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5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806</Words>
  <Application>Microsoft Office PowerPoint</Application>
  <PresentationFormat>Breitbild</PresentationFormat>
  <Paragraphs>227</Paragraphs>
  <Slides>24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</vt:lpstr>
      <vt:lpstr>The Othello game on an n*n board is PSPACE-complete</vt:lpstr>
      <vt:lpstr>Othello</vt:lpstr>
      <vt:lpstr>PowerPoint-Präsentation</vt:lpstr>
      <vt:lpstr>Othello is PSPACE-complete</vt:lpstr>
      <vt:lpstr>Generalized Geography (GG)</vt:lpstr>
      <vt:lpstr>Othello is in PSPACE</vt:lpstr>
      <vt:lpstr>Othello is in PSPACE</vt:lpstr>
      <vt:lpstr>Othello is PSPACE-hard</vt:lpstr>
      <vt:lpstr>Reduction</vt:lpstr>
      <vt:lpstr>Board template</vt:lpstr>
      <vt:lpstr>Reduction Referee</vt:lpstr>
      <vt:lpstr>Reduction Referee</vt:lpstr>
      <vt:lpstr>Reduction Referee</vt:lpstr>
      <vt:lpstr>Reduction Referee</vt:lpstr>
      <vt:lpstr>Reduction Referee</vt:lpstr>
      <vt:lpstr>Reduction Referee</vt:lpstr>
      <vt:lpstr>Reduction Referee</vt:lpstr>
      <vt:lpstr>Reducing GG node-by-node</vt:lpstr>
      <vt:lpstr>Reducing Type 2 in X</vt:lpstr>
      <vt:lpstr>Reducing Type 2 in X</vt:lpstr>
      <vt:lpstr>Reducing Edges</vt:lpstr>
      <vt:lpstr>Special Entry Node e</vt:lpstr>
      <vt:lpstr>Complete Reduction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Othello is PSPACE-complete</dc:title>
  <dc:creator>Niels Saurer</dc:creator>
  <cp:lastModifiedBy>Niels Saurer</cp:lastModifiedBy>
  <cp:revision>109</cp:revision>
  <dcterms:created xsi:type="dcterms:W3CDTF">2021-04-21T13:42:03Z</dcterms:created>
  <dcterms:modified xsi:type="dcterms:W3CDTF">2021-05-10T10:28:24Z</dcterms:modified>
</cp:coreProperties>
</file>